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handoutMasterIdLst>
    <p:handoutMasterId r:id="rId31"/>
  </p:handoutMasterIdLst>
  <p:sldIdLst>
    <p:sldId id="403" r:id="rId5"/>
    <p:sldId id="402" r:id="rId6"/>
    <p:sldId id="411" r:id="rId7"/>
    <p:sldId id="419" r:id="rId8"/>
    <p:sldId id="420" r:id="rId9"/>
    <p:sldId id="423" r:id="rId10"/>
    <p:sldId id="421" r:id="rId11"/>
    <p:sldId id="3024" r:id="rId12"/>
    <p:sldId id="3012" r:id="rId13"/>
    <p:sldId id="2993" r:id="rId14"/>
    <p:sldId id="414" r:id="rId15"/>
    <p:sldId id="413" r:id="rId16"/>
    <p:sldId id="416" r:id="rId17"/>
    <p:sldId id="3029" r:id="rId18"/>
    <p:sldId id="3030" r:id="rId19"/>
    <p:sldId id="3031" r:id="rId20"/>
    <p:sldId id="3032" r:id="rId21"/>
    <p:sldId id="3025" r:id="rId22"/>
    <p:sldId id="3026" r:id="rId23"/>
    <p:sldId id="3027" r:id="rId24"/>
    <p:sldId id="3028" r:id="rId25"/>
    <p:sldId id="417" r:id="rId26"/>
    <p:sldId id="422" r:id="rId27"/>
    <p:sldId id="399" r:id="rId28"/>
    <p:sldId id="275" r:id="rId29"/>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LIFAJ Simon (RTD)" initials="TS(" lastIdx="1" clrIdx="0"/>
  <p:cmAuthor id="2" name="ZIAKAS Konstantinos (RTD)" initials="ZK("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4EA2"/>
    <a:srgbClr val="580B95"/>
    <a:srgbClr val="B0D10E"/>
    <a:srgbClr val="9BD4F0"/>
    <a:srgbClr val="A2D5D0"/>
    <a:srgbClr val="FFFFFF"/>
    <a:srgbClr val="0356B1"/>
    <a:srgbClr val="024B9C"/>
    <a:srgbClr val="035DC1"/>
    <a:srgbClr val="0044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19" autoAdjust="0"/>
    <p:restoredTop sz="94770" autoAdjust="0"/>
  </p:normalViewPr>
  <p:slideViewPr>
    <p:cSldViewPr snapToGrid="0">
      <p:cViewPr varScale="1">
        <p:scale>
          <a:sx n="59" d="100"/>
          <a:sy n="59" d="100"/>
        </p:scale>
        <p:origin x="1000" y="52"/>
      </p:cViewPr>
      <p:guideLst>
        <p:guide orient="horz" pos="2092"/>
        <p:guide pos="3840"/>
      </p:guideLst>
    </p:cSldViewPr>
  </p:slideViewPr>
  <p:notesTextViewPr>
    <p:cViewPr>
      <p:scale>
        <a:sx n="3" d="2"/>
        <a:sy n="3" d="2"/>
      </p:scale>
      <p:origin x="0" y="0"/>
    </p:cViewPr>
  </p:notesTextViewPr>
  <p:sorterViewPr>
    <p:cViewPr>
      <p:scale>
        <a:sx n="100" d="100"/>
        <a:sy n="100" d="100"/>
      </p:scale>
      <p:origin x="0" y="-3322"/>
    </p:cViewPr>
  </p:sorterViewPr>
  <p:notesViewPr>
    <p:cSldViewPr snapToGrid="0">
      <p:cViewPr varScale="1">
        <p:scale>
          <a:sx n="59" d="100"/>
          <a:sy n="59" d="100"/>
        </p:scale>
        <p:origin x="2736"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3A939EFE-0303-44F6-9A16-FD3B5E015DB1}" type="datetimeFigureOut">
              <a:rPr lang="en-GB" smtClean="0"/>
              <a:t>12/02/2023</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C4F04766-77AF-4EBE-9704-229FD5F6AD6A}" type="slidenum">
              <a:rPr lang="en-GB" smtClean="0"/>
              <a:t>‹#›</a:t>
            </a:fld>
            <a:endParaRPr lang="en-GB"/>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3B926D1-0013-4A80-B64E-9D824EE65210}" type="datetimeFigureOut">
              <a:rPr lang="en-GB" smtClean="0"/>
              <a:t>12/02/2023</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9CF2995-AB43-4B7C-B8CD-9DC7C3692A9C}" type="slidenum">
              <a:rPr lang="en-GB" smtClean="0"/>
              <a:t>‹#›</a:t>
            </a:fld>
            <a:endParaRPr lang="en-GB"/>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59CF2995-AB43-4B7C-B8CD-9DC7C3692A9C}" type="slidenum">
              <a:rPr lang="en-GB" smtClean="0"/>
              <a:t>1</a:t>
            </a:fld>
            <a:endParaRPr lang="en-GB"/>
          </a:p>
        </p:txBody>
      </p:sp>
    </p:spTree>
    <p:extLst>
      <p:ext uri="{BB962C8B-B14F-4D97-AF65-F5344CB8AC3E}">
        <p14:creationId xmlns:p14="http://schemas.microsoft.com/office/powerpoint/2010/main" val="1439593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36441B25-C4D1-47DB-817D-B9C4FC5392FB}" type="slidenum">
              <a:rPr lang="en-GB" smtClean="0"/>
              <a:pPr>
                <a:defRPr/>
              </a:pPr>
              <a:t>3</a:t>
            </a:fld>
            <a:endParaRPr lang="en-GB"/>
          </a:p>
        </p:txBody>
      </p:sp>
    </p:spTree>
    <p:extLst>
      <p:ext uri="{BB962C8B-B14F-4D97-AF65-F5344CB8AC3E}">
        <p14:creationId xmlns:p14="http://schemas.microsoft.com/office/powerpoint/2010/main" val="2357836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36441B25-C4D1-47DB-817D-B9C4FC5392FB}" type="slidenum">
              <a:rPr lang="en-GB" smtClean="0"/>
              <a:pPr>
                <a:defRPr/>
              </a:pPr>
              <a:t>11</a:t>
            </a:fld>
            <a:endParaRPr lang="en-GB"/>
          </a:p>
        </p:txBody>
      </p:sp>
    </p:spTree>
    <p:extLst>
      <p:ext uri="{BB962C8B-B14F-4D97-AF65-F5344CB8AC3E}">
        <p14:creationId xmlns:p14="http://schemas.microsoft.com/office/powerpoint/2010/main" val="2095311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Update</a:t>
            </a:r>
            <a:r>
              <a:rPr lang="de-DE" baseline="0" dirty="0"/>
              <a:t> </a:t>
            </a:r>
            <a:r>
              <a:rPr lang="de-DE" baseline="0" dirty="0" err="1"/>
              <a:t>this</a:t>
            </a:r>
            <a:r>
              <a:rPr lang="de-DE" baseline="0" dirty="0"/>
              <a:t> </a:t>
            </a:r>
            <a:r>
              <a:rPr lang="de-DE" baseline="0" dirty="0" err="1"/>
              <a:t>and</a:t>
            </a:r>
            <a:r>
              <a:rPr lang="de-DE" baseline="0" dirty="0"/>
              <a:t> </a:t>
            </a:r>
            <a:r>
              <a:rPr lang="de-DE" baseline="0" dirty="0" err="1"/>
              <a:t>the</a:t>
            </a:r>
            <a:r>
              <a:rPr lang="de-DE" baseline="0" dirty="0"/>
              <a:t> </a:t>
            </a:r>
            <a:r>
              <a:rPr lang="de-DE" baseline="0" dirty="0" err="1"/>
              <a:t>following</a:t>
            </a:r>
            <a:r>
              <a:rPr lang="de-DE" baseline="0" dirty="0"/>
              <a:t> </a:t>
            </a:r>
            <a:r>
              <a:rPr lang="de-DE" baseline="0" dirty="0" err="1"/>
              <a:t>slides</a:t>
            </a:r>
            <a:r>
              <a:rPr lang="de-DE" baseline="0" dirty="0"/>
              <a:t> </a:t>
            </a:r>
            <a:r>
              <a:rPr lang="de-DE" baseline="0" dirty="0" err="1"/>
              <a:t>with</a:t>
            </a:r>
            <a:r>
              <a:rPr lang="de-DE" baseline="0" dirty="0"/>
              <a:t> </a:t>
            </a:r>
            <a:r>
              <a:rPr lang="de-DE" baseline="0" dirty="0" err="1"/>
              <a:t>calls</a:t>
            </a:r>
            <a:r>
              <a:rPr lang="de-DE" baseline="0" dirty="0"/>
              <a:t> </a:t>
            </a:r>
            <a:r>
              <a:rPr lang="de-DE" baseline="0" dirty="0" err="1"/>
              <a:t>you</a:t>
            </a:r>
            <a:r>
              <a:rPr lang="de-DE" baseline="0" dirty="0"/>
              <a:t> plan </a:t>
            </a:r>
            <a:r>
              <a:rPr lang="de-DE" baseline="0" dirty="0" err="1"/>
              <a:t>to</a:t>
            </a:r>
            <a:r>
              <a:rPr lang="de-DE" baseline="0" dirty="0"/>
              <a:t> </a:t>
            </a:r>
            <a:r>
              <a:rPr lang="de-DE" baseline="0" dirty="0" err="1"/>
              <a:t>present</a:t>
            </a:r>
            <a:r>
              <a:rPr lang="de-DE" baseline="0" dirty="0"/>
              <a:t> </a:t>
            </a:r>
            <a:r>
              <a:rPr lang="de-DE" baseline="0" dirty="0" err="1"/>
              <a:t>and</a:t>
            </a:r>
            <a:r>
              <a:rPr lang="de-DE" baseline="0" dirty="0"/>
              <a:t> </a:t>
            </a:r>
            <a:r>
              <a:rPr lang="de-DE" baseline="0" dirty="0" err="1"/>
              <a:t>analyse</a:t>
            </a:r>
            <a:r>
              <a:rPr lang="de-DE" baseline="0" dirty="0"/>
              <a:t> </a:t>
            </a:r>
            <a:r>
              <a:rPr lang="de-DE" baseline="0" dirty="0" err="1"/>
              <a:t>with</a:t>
            </a:r>
            <a:r>
              <a:rPr lang="de-DE" baseline="0" dirty="0"/>
              <a:t> </a:t>
            </a:r>
            <a:r>
              <a:rPr lang="de-DE" baseline="0" dirty="0" err="1"/>
              <a:t>the</a:t>
            </a:r>
            <a:r>
              <a:rPr lang="de-DE" baseline="0" dirty="0"/>
              <a:t> </a:t>
            </a:r>
            <a:r>
              <a:rPr lang="de-DE" baseline="0" dirty="0" err="1"/>
              <a:t>participants</a:t>
            </a:r>
            <a:r>
              <a:rPr lang="de-DE" baseline="0" dirty="0"/>
              <a:t> in </a:t>
            </a:r>
            <a:r>
              <a:rPr lang="de-DE" baseline="0" dirty="0" err="1"/>
              <a:t>the</a:t>
            </a:r>
            <a:r>
              <a:rPr lang="de-DE" baseline="0" dirty="0"/>
              <a:t> </a:t>
            </a:r>
            <a:r>
              <a:rPr lang="de-DE" baseline="0" dirty="0" err="1"/>
              <a:t>Proposal</a:t>
            </a:r>
            <a:r>
              <a:rPr lang="de-DE" baseline="0" dirty="0"/>
              <a:t> </a:t>
            </a:r>
            <a:r>
              <a:rPr lang="de-DE" baseline="0" dirty="0" err="1"/>
              <a:t>writing</a:t>
            </a:r>
            <a:r>
              <a:rPr lang="de-DE" baseline="0" dirty="0"/>
              <a:t> </a:t>
            </a:r>
            <a:r>
              <a:rPr lang="de-DE" baseline="0" dirty="0" err="1"/>
              <a:t>camps</a:t>
            </a:r>
            <a:r>
              <a:rPr lang="de-DE" baseline="0" dirty="0"/>
              <a:t>.</a:t>
            </a:r>
          </a:p>
          <a:p>
            <a:r>
              <a:rPr lang="de-DE" dirty="0" err="1"/>
              <a:t>Hide</a:t>
            </a:r>
            <a:r>
              <a:rPr lang="de-DE" dirty="0"/>
              <a:t> </a:t>
            </a:r>
            <a:r>
              <a:rPr lang="de-DE" dirty="0" err="1"/>
              <a:t>those</a:t>
            </a:r>
            <a:r>
              <a:rPr lang="de-DE" dirty="0"/>
              <a:t> </a:t>
            </a:r>
            <a:r>
              <a:rPr lang="de-DE" dirty="0" err="1"/>
              <a:t>slides</a:t>
            </a:r>
            <a:r>
              <a:rPr lang="de-DE" dirty="0"/>
              <a:t> </a:t>
            </a:r>
            <a:r>
              <a:rPr lang="de-DE" dirty="0" err="1"/>
              <a:t>that</a:t>
            </a:r>
            <a:r>
              <a:rPr lang="de-DE" dirty="0"/>
              <a:t> </a:t>
            </a:r>
            <a:r>
              <a:rPr lang="de-DE" dirty="0" err="1"/>
              <a:t>you</a:t>
            </a:r>
            <a:r>
              <a:rPr lang="de-DE" dirty="0"/>
              <a:t> </a:t>
            </a:r>
            <a:r>
              <a:rPr lang="de-DE" dirty="0" err="1"/>
              <a:t>don‘t</a:t>
            </a:r>
            <a:r>
              <a:rPr lang="de-DE" dirty="0"/>
              <a:t> </a:t>
            </a:r>
            <a:r>
              <a:rPr lang="de-DE" dirty="0" err="1"/>
              <a:t>need</a:t>
            </a:r>
            <a:r>
              <a:rPr lang="de-DE" dirty="0"/>
              <a:t> </a:t>
            </a:r>
            <a:r>
              <a:rPr lang="de-DE" dirty="0" err="1"/>
              <a:t>for</a:t>
            </a:r>
            <a:r>
              <a:rPr lang="de-DE" dirty="0"/>
              <a:t> a </a:t>
            </a:r>
            <a:r>
              <a:rPr lang="de-DE" dirty="0" err="1"/>
              <a:t>session</a:t>
            </a:r>
            <a:r>
              <a:rPr lang="de-DE" dirty="0"/>
              <a:t>.</a:t>
            </a:r>
            <a:endParaRPr lang="de-AT" dirty="0"/>
          </a:p>
        </p:txBody>
      </p:sp>
      <p:sp>
        <p:nvSpPr>
          <p:cNvPr id="4" name="Foliennummernplatzhalter 3"/>
          <p:cNvSpPr>
            <a:spLocks noGrp="1"/>
          </p:cNvSpPr>
          <p:nvPr>
            <p:ph type="sldNum" sz="quarter" idx="10"/>
          </p:nvPr>
        </p:nvSpPr>
        <p:spPr/>
        <p:txBody>
          <a:bodyPr/>
          <a:lstStyle/>
          <a:p>
            <a:fld id="{59CF2995-AB43-4B7C-B8CD-9DC7C3692A9C}" type="slidenum">
              <a:rPr lang="en-GB" smtClean="0"/>
              <a:t>13</a:t>
            </a:fld>
            <a:endParaRPr lang="en-GB"/>
          </a:p>
        </p:txBody>
      </p:sp>
    </p:spTree>
    <p:extLst>
      <p:ext uri="{BB962C8B-B14F-4D97-AF65-F5344CB8AC3E}">
        <p14:creationId xmlns:p14="http://schemas.microsoft.com/office/powerpoint/2010/main" val="1149496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Present</a:t>
            </a:r>
            <a:r>
              <a:rPr lang="de-DE" baseline="0" dirty="0"/>
              <a:t> </a:t>
            </a:r>
            <a:r>
              <a:rPr lang="de-DE" baseline="0" dirty="0" err="1"/>
              <a:t>how</a:t>
            </a:r>
            <a:r>
              <a:rPr lang="de-DE" baseline="0" dirty="0"/>
              <a:t> </a:t>
            </a:r>
            <a:r>
              <a:rPr lang="de-DE" baseline="0" dirty="0" err="1"/>
              <a:t>to</a:t>
            </a:r>
            <a:r>
              <a:rPr lang="de-DE" baseline="0" dirty="0"/>
              <a:t> </a:t>
            </a:r>
            <a:r>
              <a:rPr lang="de-DE" baseline="0" dirty="0" err="1"/>
              <a:t>proceed</a:t>
            </a:r>
            <a:r>
              <a:rPr lang="de-DE" baseline="0" dirty="0"/>
              <a:t> </a:t>
            </a:r>
            <a:r>
              <a:rPr lang="de-DE" baseline="0" dirty="0" err="1"/>
              <a:t>with</a:t>
            </a:r>
            <a:r>
              <a:rPr lang="de-DE" baseline="0" dirty="0"/>
              <a:t> </a:t>
            </a:r>
            <a:r>
              <a:rPr lang="de-DE" baseline="0" dirty="0" err="1"/>
              <a:t>call</a:t>
            </a:r>
            <a:r>
              <a:rPr lang="de-DE" baseline="0" dirty="0"/>
              <a:t> </a:t>
            </a:r>
            <a:r>
              <a:rPr lang="de-DE" baseline="0" dirty="0" err="1"/>
              <a:t>deconstruction</a:t>
            </a:r>
            <a:r>
              <a:rPr lang="de-DE" baseline="0" dirty="0"/>
              <a:t> </a:t>
            </a:r>
            <a:r>
              <a:rPr lang="de-DE" baseline="0" dirty="0" err="1"/>
              <a:t>with</a:t>
            </a:r>
            <a:r>
              <a:rPr lang="de-DE" baseline="0" dirty="0"/>
              <a:t> </a:t>
            </a:r>
            <a:r>
              <a:rPr lang="de-DE" baseline="0" dirty="0" err="1"/>
              <a:t>this</a:t>
            </a:r>
            <a:r>
              <a:rPr lang="de-DE" baseline="0" dirty="0"/>
              <a:t> </a:t>
            </a:r>
            <a:r>
              <a:rPr lang="de-DE" baseline="0" dirty="0" err="1"/>
              <a:t>and</a:t>
            </a:r>
            <a:r>
              <a:rPr lang="de-DE" baseline="0" dirty="0"/>
              <a:t> </a:t>
            </a:r>
            <a:r>
              <a:rPr lang="de-DE" baseline="0" dirty="0" err="1"/>
              <a:t>example</a:t>
            </a:r>
            <a:r>
              <a:rPr lang="de-DE" baseline="0" dirty="0"/>
              <a:t> at </a:t>
            </a:r>
            <a:r>
              <a:rPr lang="de-DE" baseline="0" dirty="0" err="1"/>
              <a:t>following</a:t>
            </a:r>
            <a:r>
              <a:rPr lang="de-DE" baseline="0" dirty="0"/>
              <a:t> </a:t>
            </a:r>
            <a:r>
              <a:rPr lang="de-DE" baseline="0" dirty="0" err="1"/>
              <a:t>slides</a:t>
            </a:r>
            <a:r>
              <a:rPr lang="de-DE" baseline="0" dirty="0"/>
              <a:t>. </a:t>
            </a:r>
            <a:r>
              <a:rPr lang="de-DE" baseline="0" dirty="0" err="1"/>
              <a:t>Then</a:t>
            </a:r>
            <a:r>
              <a:rPr lang="de-DE" baseline="0" dirty="0"/>
              <a:t> </a:t>
            </a:r>
            <a:r>
              <a:rPr lang="de-DE" baseline="0" dirty="0" err="1"/>
              <a:t>give</a:t>
            </a:r>
            <a:r>
              <a:rPr lang="de-DE" baseline="0" dirty="0"/>
              <a:t> </a:t>
            </a:r>
            <a:r>
              <a:rPr lang="de-DE" baseline="0" dirty="0" err="1"/>
              <a:t>participants</a:t>
            </a:r>
            <a:r>
              <a:rPr lang="de-DE" baseline="0" dirty="0"/>
              <a:t> </a:t>
            </a:r>
            <a:r>
              <a:rPr lang="de-DE" baseline="0" dirty="0" err="1"/>
              <a:t>call</a:t>
            </a:r>
            <a:r>
              <a:rPr lang="de-DE" baseline="0" dirty="0"/>
              <a:t> </a:t>
            </a:r>
            <a:r>
              <a:rPr lang="de-DE" baseline="0" dirty="0" err="1"/>
              <a:t>information</a:t>
            </a:r>
            <a:r>
              <a:rPr lang="de-DE" baseline="0" dirty="0"/>
              <a:t> </a:t>
            </a:r>
            <a:r>
              <a:rPr lang="de-DE" baseline="0" dirty="0" err="1"/>
              <a:t>you</a:t>
            </a:r>
            <a:r>
              <a:rPr lang="de-DE" baseline="0" dirty="0"/>
              <a:t> </a:t>
            </a:r>
            <a:r>
              <a:rPr lang="de-DE" baseline="0" dirty="0" err="1"/>
              <a:t>want</a:t>
            </a:r>
            <a:r>
              <a:rPr lang="de-DE" baseline="0" dirty="0"/>
              <a:t> </a:t>
            </a:r>
            <a:r>
              <a:rPr lang="de-DE" baseline="0" dirty="0" err="1"/>
              <a:t>to</a:t>
            </a:r>
            <a:r>
              <a:rPr lang="de-DE" baseline="0" dirty="0"/>
              <a:t> </a:t>
            </a:r>
            <a:r>
              <a:rPr lang="de-DE" baseline="0" dirty="0" err="1"/>
              <a:t>discuss</a:t>
            </a:r>
            <a:r>
              <a:rPr lang="de-DE" baseline="0" dirty="0"/>
              <a:t> at </a:t>
            </a:r>
            <a:r>
              <a:rPr lang="de-DE" baseline="0" dirty="0" err="1"/>
              <a:t>the</a:t>
            </a:r>
            <a:r>
              <a:rPr lang="de-DE" baseline="0" dirty="0"/>
              <a:t> PWC, </a:t>
            </a:r>
            <a:r>
              <a:rPr lang="de-DE" baseline="0" dirty="0" err="1"/>
              <a:t>and</a:t>
            </a:r>
            <a:r>
              <a:rPr lang="de-DE" baseline="0" dirty="0"/>
              <a:t> </a:t>
            </a:r>
            <a:r>
              <a:rPr lang="de-DE" baseline="0" dirty="0" err="1"/>
              <a:t>ask</a:t>
            </a:r>
            <a:r>
              <a:rPr lang="de-DE" baseline="0" dirty="0"/>
              <a:t> </a:t>
            </a:r>
            <a:r>
              <a:rPr lang="de-DE" baseline="0" dirty="0" err="1"/>
              <a:t>them</a:t>
            </a:r>
            <a:r>
              <a:rPr lang="de-DE" baseline="0" dirty="0"/>
              <a:t> </a:t>
            </a:r>
            <a:r>
              <a:rPr lang="de-DE" baseline="0" dirty="0" err="1"/>
              <a:t>to</a:t>
            </a:r>
            <a:r>
              <a:rPr lang="de-DE" baseline="0" dirty="0"/>
              <a:t> </a:t>
            </a:r>
            <a:r>
              <a:rPr lang="de-DE" baseline="0" dirty="0" err="1"/>
              <a:t>deconstruct</a:t>
            </a:r>
            <a:r>
              <a:rPr lang="de-DE" baseline="0" dirty="0"/>
              <a:t> </a:t>
            </a:r>
            <a:r>
              <a:rPr lang="de-DE" baseline="0" dirty="0" err="1"/>
              <a:t>it</a:t>
            </a:r>
            <a:r>
              <a:rPr lang="de-DE" baseline="0" dirty="0"/>
              <a:t> in </a:t>
            </a:r>
            <a:r>
              <a:rPr lang="de-DE" baseline="0" dirty="0" err="1"/>
              <a:t>group</a:t>
            </a:r>
            <a:r>
              <a:rPr lang="de-DE" baseline="0" dirty="0"/>
              <a:t> </a:t>
            </a:r>
            <a:r>
              <a:rPr lang="de-DE" baseline="0" dirty="0" err="1"/>
              <a:t>work</a:t>
            </a:r>
            <a:r>
              <a:rPr lang="de-DE" baseline="0" dirty="0"/>
              <a:t>. </a:t>
            </a:r>
            <a:r>
              <a:rPr lang="de-DE" baseline="0" dirty="0" err="1"/>
              <a:t>Discuss</a:t>
            </a:r>
            <a:r>
              <a:rPr lang="de-DE" baseline="0" dirty="0"/>
              <a:t> </a:t>
            </a:r>
            <a:r>
              <a:rPr lang="de-DE" baseline="0" dirty="0" err="1"/>
              <a:t>result</a:t>
            </a:r>
            <a:r>
              <a:rPr lang="de-DE" baseline="0" dirty="0"/>
              <a:t>.</a:t>
            </a:r>
            <a:endParaRPr lang="de-AT" dirty="0"/>
          </a:p>
        </p:txBody>
      </p:sp>
      <p:sp>
        <p:nvSpPr>
          <p:cNvPr id="4" name="Foliennummernplatzhalter 3"/>
          <p:cNvSpPr>
            <a:spLocks noGrp="1"/>
          </p:cNvSpPr>
          <p:nvPr>
            <p:ph type="sldNum" sz="quarter" idx="10"/>
          </p:nvPr>
        </p:nvSpPr>
        <p:spPr/>
        <p:txBody>
          <a:bodyPr/>
          <a:lstStyle/>
          <a:p>
            <a:fld id="{59CF2995-AB43-4B7C-B8CD-9DC7C3692A9C}" type="slidenum">
              <a:rPr lang="en-GB" smtClean="0"/>
              <a:t>14</a:t>
            </a:fld>
            <a:endParaRPr lang="en-GB"/>
          </a:p>
        </p:txBody>
      </p:sp>
    </p:spTree>
    <p:extLst>
      <p:ext uri="{BB962C8B-B14F-4D97-AF65-F5344CB8AC3E}">
        <p14:creationId xmlns:p14="http://schemas.microsoft.com/office/powerpoint/2010/main" val="2318035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36441B25-C4D1-47DB-817D-B9C4FC5392FB}" type="slidenum">
              <a:rPr lang="en-GB" smtClean="0"/>
              <a:pPr>
                <a:defRPr/>
              </a:pPr>
              <a:t>15</a:t>
            </a:fld>
            <a:endParaRPr lang="en-GB"/>
          </a:p>
        </p:txBody>
      </p:sp>
    </p:spTree>
    <p:extLst>
      <p:ext uri="{BB962C8B-B14F-4D97-AF65-F5344CB8AC3E}">
        <p14:creationId xmlns:p14="http://schemas.microsoft.com/office/powerpoint/2010/main" val="1901263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Additional </a:t>
            </a:r>
            <a:r>
              <a:rPr lang="de-DE" dirty="0" err="1"/>
              <a:t>call</a:t>
            </a:r>
            <a:r>
              <a:rPr lang="de-DE" dirty="0"/>
              <a:t> </a:t>
            </a:r>
            <a:r>
              <a:rPr lang="de-DE" dirty="0" err="1"/>
              <a:t>example</a:t>
            </a:r>
            <a:r>
              <a:rPr lang="de-DE" dirty="0"/>
              <a:t>.</a:t>
            </a:r>
            <a:endParaRPr lang="de-AT" dirty="0"/>
          </a:p>
        </p:txBody>
      </p:sp>
      <p:sp>
        <p:nvSpPr>
          <p:cNvPr id="4" name="Foliennummernplatzhalter 3"/>
          <p:cNvSpPr>
            <a:spLocks noGrp="1"/>
          </p:cNvSpPr>
          <p:nvPr>
            <p:ph type="sldNum" sz="quarter" idx="10"/>
          </p:nvPr>
        </p:nvSpPr>
        <p:spPr/>
        <p:txBody>
          <a:bodyPr/>
          <a:lstStyle/>
          <a:p>
            <a:fld id="{59CF2995-AB43-4B7C-B8CD-9DC7C3692A9C}" type="slidenum">
              <a:rPr lang="en-GB" smtClean="0"/>
              <a:t>18</a:t>
            </a:fld>
            <a:endParaRPr lang="en-GB"/>
          </a:p>
        </p:txBody>
      </p:sp>
    </p:spTree>
    <p:extLst>
      <p:ext uri="{BB962C8B-B14F-4D97-AF65-F5344CB8AC3E}">
        <p14:creationId xmlns:p14="http://schemas.microsoft.com/office/powerpoint/2010/main" val="34109203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36441B25-C4D1-47DB-817D-B9C4FC5392FB}" type="slidenum">
              <a:rPr lang="en-GB" smtClean="0"/>
              <a:pPr>
                <a:defRPr/>
              </a:pPr>
              <a:t>22</a:t>
            </a:fld>
            <a:endParaRPr lang="en-GB"/>
          </a:p>
        </p:txBody>
      </p:sp>
    </p:spTree>
    <p:extLst>
      <p:ext uri="{BB962C8B-B14F-4D97-AF65-F5344CB8AC3E}">
        <p14:creationId xmlns:p14="http://schemas.microsoft.com/office/powerpoint/2010/main" val="4279763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0" dirty="0"/>
              <a:t>Update contact details /e-mail</a:t>
            </a:r>
            <a:r>
              <a:rPr lang="en-GB" i="0" baseline="0" dirty="0"/>
              <a:t>s.</a:t>
            </a:r>
            <a:endParaRPr lang="en-GB" i="0" dirty="0"/>
          </a:p>
        </p:txBody>
      </p:sp>
      <p:sp>
        <p:nvSpPr>
          <p:cNvPr id="4" name="Slide Number Placeholder 3"/>
          <p:cNvSpPr>
            <a:spLocks noGrp="1"/>
          </p:cNvSpPr>
          <p:nvPr>
            <p:ph type="sldNum" sz="quarter" idx="10"/>
          </p:nvPr>
        </p:nvSpPr>
        <p:spPr/>
        <p:txBody>
          <a:bodyPr/>
          <a:lstStyle/>
          <a:p>
            <a:fld id="{59CF2995-AB43-4B7C-B8CD-9DC7C3692A9C}" type="slidenum">
              <a:rPr lang="en-GB" smtClean="0"/>
              <a:t>24</a:t>
            </a:fld>
            <a:endParaRPr lang="en-GB"/>
          </a:p>
        </p:txBody>
      </p:sp>
    </p:spTree>
    <p:extLst>
      <p:ext uri="{BB962C8B-B14F-4D97-AF65-F5344CB8AC3E}">
        <p14:creationId xmlns:p14="http://schemas.microsoft.com/office/powerpoint/2010/main" val="32063066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png"/><Relationship Id="rId1" Type="http://schemas.openxmlformats.org/officeDocument/2006/relationships/slideMaster" Target="../slideMasters/slideMaster1.xml"/><Relationship Id="rId4" Type="http://schemas.openxmlformats.org/officeDocument/2006/relationships/image" Target="../media/image2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036"/>
            <a:ext cx="12206290" cy="6862607"/>
          </a:xfrm>
          <a:prstGeom prst="rect">
            <a:avLst/>
          </a:prstGeom>
        </p:spPr>
      </p:pic>
      <p:pic>
        <p:nvPicPr>
          <p:cNvPr id="20" name="Picture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33893" y="-101625"/>
            <a:ext cx="1763200" cy="1763200"/>
          </a:xfrm>
          <a:prstGeom prst="rect">
            <a:avLst/>
          </a:prstGeom>
        </p:spPr>
      </p:pic>
      <p:grpSp>
        <p:nvGrpSpPr>
          <p:cNvPr id="15" name="Group 14"/>
          <p:cNvGrpSpPr/>
          <p:nvPr userDrawn="1"/>
        </p:nvGrpSpPr>
        <p:grpSpPr>
          <a:xfrm>
            <a:off x="5624333" y="6361871"/>
            <a:ext cx="1075570" cy="521681"/>
            <a:chOff x="6512049" y="4897884"/>
            <a:chExt cx="887562" cy="521681"/>
          </a:xfrm>
        </p:grpSpPr>
        <p:sp>
          <p:nvSpPr>
            <p:cNvPr id="18" name="Rectangle 17"/>
            <p:cNvSpPr/>
            <p:nvPr userDrawn="1"/>
          </p:nvSpPr>
          <p:spPr>
            <a:xfrm>
              <a:off x="6563153" y="4926090"/>
              <a:ext cx="723886" cy="467923"/>
            </a:xfrm>
            <a:prstGeom prst="rect">
              <a:avLst/>
            </a:prstGeom>
            <a:solidFill>
              <a:srgbClr val="009EE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14" name="TextBox 13"/>
            <p:cNvSpPr txBox="1"/>
            <p:nvPr userDrawn="1"/>
          </p:nvSpPr>
          <p:spPr>
            <a:xfrm>
              <a:off x="6512049" y="4897884"/>
              <a:ext cx="887562" cy="521681"/>
            </a:xfrm>
            <a:prstGeom prst="rect">
              <a:avLst/>
            </a:prstGeom>
            <a:noFill/>
          </p:spPr>
          <p:txBody>
            <a:bodyPr wrap="square" rtlCol="0">
              <a:spAutoFit/>
            </a:bodyPr>
            <a:lstStyle/>
            <a:p>
              <a:pPr algn="ctr"/>
              <a:r>
                <a:rPr lang="fr-BE" sz="930" b="1" i="1" dirty="0">
                  <a:solidFill>
                    <a:schemeClr val="bg1"/>
                  </a:solidFill>
                  <a:latin typeface="+mj-lt"/>
                  <a:ea typeface="Cambria" panose="02040503050406030204" pitchFamily="18" charset="0"/>
                </a:rPr>
                <a:t>RESEARCH</a:t>
              </a:r>
              <a:r>
                <a:rPr lang="fr-BE" sz="930" b="1" i="1" baseline="0" dirty="0">
                  <a:solidFill>
                    <a:schemeClr val="bg1"/>
                  </a:solidFill>
                  <a:latin typeface="+mj-lt"/>
                  <a:ea typeface="Cambria" panose="02040503050406030204" pitchFamily="18" charset="0"/>
                </a:rPr>
                <a:t> AND </a:t>
              </a:r>
            </a:p>
            <a:p>
              <a:pPr algn="ctr"/>
              <a:r>
                <a:rPr lang="fr-BE" sz="930" b="1" i="1" baseline="0" dirty="0">
                  <a:solidFill>
                    <a:schemeClr val="bg1"/>
                  </a:solidFill>
                  <a:latin typeface="+mj-lt"/>
                  <a:ea typeface="Cambria" panose="02040503050406030204" pitchFamily="18" charset="0"/>
                </a:rPr>
                <a:t>INNOVATION</a:t>
              </a:r>
              <a:endParaRPr lang="en-GB" sz="930" b="1" i="1" dirty="0" err="1">
                <a:solidFill>
                  <a:schemeClr val="bg1"/>
                </a:solidFill>
                <a:latin typeface="+mj-lt"/>
                <a:ea typeface="Cambria" panose="02040503050406030204" pitchFamily="18" charset="0"/>
              </a:endParaRPr>
            </a:p>
          </p:txBody>
        </p:sp>
      </p:grpSp>
      <p:sp>
        <p:nvSpPr>
          <p:cNvPr id="21" name="Title 1"/>
          <p:cNvSpPr txBox="1">
            <a:spLocks/>
          </p:cNvSpPr>
          <p:nvPr userDrawn="1"/>
        </p:nvSpPr>
        <p:spPr>
          <a:xfrm>
            <a:off x="8201800" y="3023302"/>
            <a:ext cx="3255743" cy="229212"/>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1900" b="0" kern="1200" baseline="0">
                <a:solidFill>
                  <a:schemeClr val="bg1"/>
                </a:solidFill>
                <a:latin typeface="+mn-lt"/>
                <a:ea typeface="+mj-ea"/>
                <a:cs typeface="+mj-cs"/>
              </a:defRPr>
            </a:lvl1pPr>
          </a:lstStyle>
          <a:p>
            <a:r>
              <a:rPr lang="en-US" b="1" dirty="0">
                <a:solidFill>
                  <a:schemeClr val="tx2"/>
                </a:solidFill>
              </a:rPr>
              <a:t>THE</a:t>
            </a:r>
            <a:r>
              <a:rPr lang="en-US" b="1" baseline="0" dirty="0">
                <a:solidFill>
                  <a:schemeClr val="tx2"/>
                </a:solidFill>
              </a:rPr>
              <a:t> EU</a:t>
            </a:r>
            <a:endParaRPr lang="en-GB" b="1" spc="60" baseline="0" dirty="0">
              <a:solidFill>
                <a:schemeClr val="tx2"/>
              </a:solidFill>
            </a:endParaRPr>
          </a:p>
        </p:txBody>
      </p:sp>
      <p:cxnSp>
        <p:nvCxnSpPr>
          <p:cNvPr id="23" name="Straight Connector 22"/>
          <p:cNvCxnSpPr/>
          <p:nvPr userDrawn="1"/>
        </p:nvCxnSpPr>
        <p:spPr>
          <a:xfrm>
            <a:off x="8394789" y="4632207"/>
            <a:ext cx="2880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8394789" y="2886814"/>
            <a:ext cx="2880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56894" y="4255220"/>
            <a:ext cx="1001297" cy="1328882"/>
          </a:xfrm>
          <a:prstGeom prst="rect">
            <a:avLst/>
          </a:prstGeom>
        </p:spPr>
      </p:pic>
      <p:sp>
        <p:nvSpPr>
          <p:cNvPr id="25" name="Title 1"/>
          <p:cNvSpPr txBox="1">
            <a:spLocks/>
          </p:cNvSpPr>
          <p:nvPr userDrawn="1"/>
        </p:nvSpPr>
        <p:spPr>
          <a:xfrm>
            <a:off x="8161374" y="3060726"/>
            <a:ext cx="3255743" cy="779392"/>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1900" b="0" kern="1200" baseline="0">
                <a:solidFill>
                  <a:schemeClr val="bg1"/>
                </a:solidFill>
                <a:latin typeface="+mn-lt"/>
                <a:ea typeface="+mj-ea"/>
                <a:cs typeface="+mj-cs"/>
              </a:defRPr>
            </a:lvl1pPr>
          </a:lstStyle>
          <a:p>
            <a:br>
              <a:rPr lang="en-US" b="1" dirty="0">
                <a:solidFill>
                  <a:schemeClr val="tx2"/>
                </a:solidFill>
              </a:rPr>
            </a:br>
            <a:r>
              <a:rPr lang="en-US" sz="3600" b="1" dirty="0">
                <a:solidFill>
                  <a:schemeClr val="bg1"/>
                </a:solidFill>
              </a:rPr>
              <a:t>RESEARCH</a:t>
            </a:r>
            <a:r>
              <a:rPr lang="en-US" sz="3600" b="1" spc="-600" baseline="0" dirty="0">
                <a:solidFill>
                  <a:schemeClr val="bg1"/>
                </a:solidFill>
              </a:rPr>
              <a:t> </a:t>
            </a:r>
            <a:r>
              <a:rPr lang="en-US" sz="3600" b="1" spc="-800" baseline="0" dirty="0">
                <a:solidFill>
                  <a:schemeClr val="bg1"/>
                </a:solidFill>
              </a:rPr>
              <a:t>&amp;</a:t>
            </a:r>
            <a:r>
              <a:rPr lang="en-US" sz="3600" b="1" dirty="0">
                <a:solidFill>
                  <a:schemeClr val="bg1"/>
                </a:solidFill>
              </a:rPr>
              <a:t> </a:t>
            </a:r>
          </a:p>
        </p:txBody>
      </p:sp>
      <p:sp>
        <p:nvSpPr>
          <p:cNvPr id="26" name="Title 1"/>
          <p:cNvSpPr txBox="1">
            <a:spLocks/>
          </p:cNvSpPr>
          <p:nvPr userDrawn="1"/>
        </p:nvSpPr>
        <p:spPr>
          <a:xfrm>
            <a:off x="8201800" y="3778638"/>
            <a:ext cx="3255743" cy="779392"/>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1900" b="0" kern="1200" baseline="0">
                <a:solidFill>
                  <a:schemeClr val="bg1"/>
                </a:solidFill>
                <a:latin typeface="+mn-lt"/>
                <a:ea typeface="+mj-ea"/>
                <a:cs typeface="+mj-cs"/>
              </a:defRPr>
            </a:lvl1pPr>
          </a:lstStyle>
          <a:p>
            <a:r>
              <a:rPr lang="en-US" sz="3600" b="1" spc="100" baseline="0" dirty="0">
                <a:solidFill>
                  <a:schemeClr val="bg1"/>
                </a:solidFill>
              </a:rPr>
              <a:t>INNOVATION</a:t>
            </a:r>
          </a:p>
          <a:p>
            <a:r>
              <a:rPr lang="en-US" sz="1900" b="1" spc="60" baseline="0" dirty="0">
                <a:solidFill>
                  <a:schemeClr val="tx2"/>
                </a:solidFill>
              </a:rPr>
              <a:t>PROGRAMME </a:t>
            </a:r>
            <a:r>
              <a:rPr lang="en-US" b="1" spc="60" baseline="0" dirty="0">
                <a:solidFill>
                  <a:schemeClr val="tx2"/>
                </a:solidFill>
              </a:rPr>
              <a:t>2021 – 27</a:t>
            </a:r>
            <a:endParaRPr lang="en-GB" b="1" spc="60" baseline="0" dirty="0">
              <a:solidFill>
                <a:schemeClr val="tx2"/>
              </a:solidFill>
            </a:endParaRPr>
          </a:p>
        </p:txBody>
      </p:sp>
    </p:spTree>
    <p:extLst>
      <p:ext uri="{BB962C8B-B14F-4D97-AF65-F5344CB8AC3E}">
        <p14:creationId xmlns:p14="http://schemas.microsoft.com/office/powerpoint/2010/main" val="399218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22" name="Picture 2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4916" y="4542732"/>
            <a:ext cx="972867" cy="2167279"/>
          </a:xfrm>
          <a:prstGeom prst="rect">
            <a:avLst/>
          </a:prstGeom>
        </p:spPr>
      </p:pic>
    </p:spTree>
    <p:extLst>
      <p:ext uri="{BB962C8B-B14F-4D97-AF65-F5344CB8AC3E}">
        <p14:creationId xmlns:p14="http://schemas.microsoft.com/office/powerpoint/2010/main" val="24312900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8040" y="4593727"/>
            <a:ext cx="2050083" cy="1927550"/>
          </a:xfrm>
          <a:prstGeom prst="rect">
            <a:avLst/>
          </a:prstGeom>
        </p:spPr>
      </p:pic>
    </p:spTree>
    <p:extLst>
      <p:ext uri="{BB962C8B-B14F-4D97-AF65-F5344CB8AC3E}">
        <p14:creationId xmlns:p14="http://schemas.microsoft.com/office/powerpoint/2010/main" val="10354943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6100" y="4639713"/>
            <a:ext cx="969978" cy="1856698"/>
          </a:xfrm>
          <a:prstGeom prst="rect">
            <a:avLst/>
          </a:prstGeom>
        </p:spPr>
      </p:pic>
    </p:spTree>
    <p:extLst>
      <p:ext uri="{BB962C8B-B14F-4D97-AF65-F5344CB8AC3E}">
        <p14:creationId xmlns:p14="http://schemas.microsoft.com/office/powerpoint/2010/main" val="38586260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33770" y="4278124"/>
            <a:ext cx="1540612" cy="2218286"/>
          </a:xfrm>
          <a:prstGeom prst="rect">
            <a:avLst/>
          </a:prstGeom>
        </p:spPr>
      </p:pic>
    </p:spTree>
    <p:extLst>
      <p:ext uri="{BB962C8B-B14F-4D97-AF65-F5344CB8AC3E}">
        <p14:creationId xmlns:p14="http://schemas.microsoft.com/office/powerpoint/2010/main" val="7948491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Rectangle 1"/>
          <p:cNvSpPr/>
          <p:nvPr userDrawn="1"/>
        </p:nvSpPr>
        <p:spPr>
          <a:xfrm>
            <a:off x="-636"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4" name="Rectangle 13"/>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userDrawn="1"/>
        </p:nvGrpSpPr>
        <p:grpSpPr>
          <a:xfrm>
            <a:off x="1849706" y="609539"/>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22" name="Group 21"/>
          <p:cNvGrpSpPr/>
          <p:nvPr userDrawn="1"/>
        </p:nvGrpSpPr>
        <p:grpSpPr>
          <a:xfrm rot="10800000">
            <a:off x="9516557" y="5222468"/>
            <a:ext cx="914400" cy="914400"/>
            <a:chOff x="1849706" y="609539"/>
            <a:chExt cx="914400" cy="914400"/>
          </a:xfrm>
        </p:grpSpPr>
        <p:sp>
          <p:nvSpPr>
            <p:cNvPr id="23" name="Oval 22"/>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3897700" y="1523939"/>
            <a:ext cx="6944400" cy="2841196"/>
          </a:xfrm>
        </p:spPr>
        <p:txBody>
          <a:bodyPr wrap="square" anchor="ctr" anchorCtr="0">
            <a:noAutofit/>
          </a:bodyPr>
          <a:lstStyle>
            <a:lvl1pPr algn="l">
              <a:defRPr sz="2800" b="0" baseline="0">
                <a:solidFill>
                  <a:schemeClr val="accent2"/>
                </a:solidFill>
                <a:latin typeface="+mn-lt"/>
              </a:defRPr>
            </a:lvl1pPr>
          </a:lstStyle>
          <a:p>
            <a:r>
              <a:rPr lang="en-US" dirty="0"/>
              <a:t>Insert your quote here</a:t>
            </a:r>
            <a:endParaRPr lang="en-GB" dirty="0"/>
          </a:p>
        </p:txBody>
      </p:sp>
      <p:sp>
        <p:nvSpPr>
          <p:cNvPr id="12" name="Subtitle 2"/>
          <p:cNvSpPr>
            <a:spLocks noGrp="1"/>
          </p:cNvSpPr>
          <p:nvPr>
            <p:ph type="subTitle" idx="1" hasCustomPrompt="1"/>
          </p:nvPr>
        </p:nvSpPr>
        <p:spPr>
          <a:xfrm>
            <a:off x="3897699" y="4645214"/>
            <a:ext cx="6977533" cy="294935"/>
          </a:xfrm>
        </p:spPr>
        <p:txBody>
          <a:bodyPr wrap="none" tIns="0" bIns="0">
            <a:noAutofit/>
          </a:bodyPr>
          <a:lstStyle>
            <a:lvl1pPr marL="0" indent="0" algn="l">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3897697" y="4945651"/>
            <a:ext cx="6977275" cy="283576"/>
          </a:xfrm>
        </p:spPr>
        <p:txBody>
          <a:bodyPr wrap="none" tIns="0" bIns="0">
            <a:noAutofit/>
          </a:bodyPr>
          <a:lstStyle>
            <a:lvl1pPr marL="0" indent="0" algn="l">
              <a:buFontTx/>
              <a:buNone/>
              <a:defRPr sz="1800" i="1">
                <a:solidFill>
                  <a:schemeClr val="tx2"/>
                </a:solidFill>
              </a:defRPr>
            </a:lvl1pPr>
          </a:lstStyle>
          <a:p>
            <a:pPr lvl="0"/>
            <a:r>
              <a:rPr lang="en-US" dirty="0"/>
              <a:t>Profession</a:t>
            </a:r>
          </a:p>
        </p:txBody>
      </p:sp>
      <p:pic>
        <p:nvPicPr>
          <p:cNvPr id="5" name="Picture 4"/>
          <p:cNvPicPr>
            <a:picLocks noChangeAspect="1"/>
          </p:cNvPicPr>
          <p:nvPr userDrawn="1"/>
        </p:nvPicPr>
        <p:blipFill rotWithShape="1">
          <a:blip r:embed="rId4">
            <a:extLst>
              <a:ext uri="{28A0092B-C50C-407E-A947-70E740481C1C}">
                <a14:useLocalDpi xmlns:a14="http://schemas.microsoft.com/office/drawing/2010/main" val="0"/>
              </a:ext>
            </a:extLst>
          </a:blip>
          <a:srcRect l="27286" t="13136" r="7631"/>
          <a:stretch/>
        </p:blipFill>
        <p:spPr>
          <a:xfrm>
            <a:off x="-15498" y="1503336"/>
            <a:ext cx="3766088" cy="3570272"/>
          </a:xfrm>
          <a:prstGeom prst="rect">
            <a:avLst/>
          </a:prstGeom>
        </p:spPr>
      </p:pic>
    </p:spTree>
    <p:extLst>
      <p:ext uri="{BB962C8B-B14F-4D97-AF65-F5344CB8AC3E}">
        <p14:creationId xmlns:p14="http://schemas.microsoft.com/office/powerpoint/2010/main" val="31018460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2" name="Rectangle 1"/>
          <p:cNvSpPr/>
          <p:nvPr userDrawn="1"/>
        </p:nvSpPr>
        <p:spPr>
          <a:xfrm>
            <a:off x="-636"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4" name="Rectangle 13"/>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p:cNvPicPr>
            <a:picLocks noChangeAspect="1"/>
          </p:cNvPicPr>
          <p:nvPr userDrawn="1"/>
        </p:nvPicPr>
        <p:blipFill rotWithShape="1">
          <a:blip r:embed="rId2">
            <a:extLst>
              <a:ext uri="{28A0092B-C50C-407E-A947-70E740481C1C}">
                <a14:useLocalDpi xmlns:a14="http://schemas.microsoft.com/office/drawing/2010/main" val="0"/>
              </a:ext>
            </a:extLst>
          </a:blip>
          <a:srcRect l="25853" t="8280" r="3918" b="10191"/>
          <a:stretch/>
        </p:blipFill>
        <p:spPr>
          <a:xfrm>
            <a:off x="-13855" y="1510146"/>
            <a:ext cx="3629891" cy="3546764"/>
          </a:xfrm>
          <a:prstGeom prst="rect">
            <a:avLst/>
          </a:prstGeom>
        </p:spPr>
      </p:pic>
      <p:grpSp>
        <p:nvGrpSpPr>
          <p:cNvPr id="18" name="Group 17"/>
          <p:cNvGrpSpPr/>
          <p:nvPr userDrawn="1"/>
        </p:nvGrpSpPr>
        <p:grpSpPr>
          <a:xfrm>
            <a:off x="1849706" y="609539"/>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22" name="Group 21"/>
          <p:cNvGrpSpPr/>
          <p:nvPr userDrawn="1"/>
        </p:nvGrpSpPr>
        <p:grpSpPr>
          <a:xfrm rot="10800000">
            <a:off x="9516557" y="5222468"/>
            <a:ext cx="914400" cy="914400"/>
            <a:chOff x="1849706" y="609539"/>
            <a:chExt cx="914400" cy="914400"/>
          </a:xfrm>
        </p:grpSpPr>
        <p:sp>
          <p:nvSpPr>
            <p:cNvPr id="23" name="Oval 22"/>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3897700" y="1523939"/>
            <a:ext cx="6944400" cy="2841196"/>
          </a:xfrm>
        </p:spPr>
        <p:txBody>
          <a:bodyPr wrap="square" anchor="ctr" anchorCtr="0">
            <a:noAutofit/>
          </a:bodyPr>
          <a:lstStyle>
            <a:lvl1pPr algn="l">
              <a:defRPr sz="2800" b="0" baseline="0">
                <a:solidFill>
                  <a:schemeClr val="accent2"/>
                </a:solidFill>
                <a:latin typeface="+mn-lt"/>
              </a:defRPr>
            </a:lvl1pPr>
          </a:lstStyle>
          <a:p>
            <a:r>
              <a:rPr lang="en-US" dirty="0"/>
              <a:t>Insert your quote here</a:t>
            </a:r>
            <a:endParaRPr lang="en-GB" dirty="0"/>
          </a:p>
        </p:txBody>
      </p:sp>
      <p:sp>
        <p:nvSpPr>
          <p:cNvPr id="12" name="Subtitle 2"/>
          <p:cNvSpPr>
            <a:spLocks noGrp="1"/>
          </p:cNvSpPr>
          <p:nvPr>
            <p:ph type="subTitle" idx="1" hasCustomPrompt="1"/>
          </p:nvPr>
        </p:nvSpPr>
        <p:spPr>
          <a:xfrm>
            <a:off x="3897699" y="4645214"/>
            <a:ext cx="6977533" cy="294935"/>
          </a:xfrm>
        </p:spPr>
        <p:txBody>
          <a:bodyPr wrap="none" tIns="0" bIns="0">
            <a:noAutofit/>
          </a:bodyPr>
          <a:lstStyle>
            <a:lvl1pPr marL="0" indent="0" algn="l">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3897697" y="4945651"/>
            <a:ext cx="6977275" cy="283576"/>
          </a:xfrm>
        </p:spPr>
        <p:txBody>
          <a:bodyPr wrap="none" tIns="0" bIns="0">
            <a:noAutofit/>
          </a:bodyPr>
          <a:lstStyle>
            <a:lvl1pPr marL="0" indent="0" algn="l">
              <a:buFontTx/>
              <a:buNone/>
              <a:defRPr sz="1800" i="1">
                <a:solidFill>
                  <a:schemeClr val="tx2"/>
                </a:solidFill>
              </a:defRPr>
            </a:lvl1pPr>
          </a:lstStyle>
          <a:p>
            <a:pPr lvl="0"/>
            <a:r>
              <a:rPr lang="en-US" dirty="0"/>
              <a:t>Profession</a:t>
            </a:r>
          </a:p>
        </p:txBody>
      </p:sp>
    </p:spTree>
    <p:extLst>
      <p:ext uri="{BB962C8B-B14F-4D97-AF65-F5344CB8AC3E}">
        <p14:creationId xmlns:p14="http://schemas.microsoft.com/office/powerpoint/2010/main" val="30069765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Rectangle 1"/>
          <p:cNvSpPr/>
          <p:nvPr userDrawn="1"/>
        </p:nvSpPr>
        <p:spPr>
          <a:xfrm>
            <a:off x="-636"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4" name="Rectangle 13"/>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userDrawn="1"/>
        </p:nvGrpSpPr>
        <p:grpSpPr>
          <a:xfrm>
            <a:off x="1849706" y="609539"/>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22" name="Group 21"/>
          <p:cNvGrpSpPr/>
          <p:nvPr userDrawn="1"/>
        </p:nvGrpSpPr>
        <p:grpSpPr>
          <a:xfrm rot="10800000">
            <a:off x="9516557" y="5222468"/>
            <a:ext cx="914400" cy="914400"/>
            <a:chOff x="1849706" y="609539"/>
            <a:chExt cx="914400" cy="914400"/>
          </a:xfrm>
        </p:grpSpPr>
        <p:sp>
          <p:nvSpPr>
            <p:cNvPr id="23" name="Oval 22"/>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849706" y="1523939"/>
            <a:ext cx="8581250" cy="2841196"/>
          </a:xfrm>
        </p:spPr>
        <p:txBody>
          <a:bodyPr wrap="square" anchor="ctr" anchorCtr="0">
            <a:noAutofit/>
          </a:bodyPr>
          <a:lstStyle>
            <a:lvl1pPr algn="l">
              <a:defRPr sz="2800" b="0" baseline="0">
                <a:solidFill>
                  <a:schemeClr val="accent2"/>
                </a:solidFill>
                <a:latin typeface="+mn-lt"/>
              </a:defRPr>
            </a:lvl1pPr>
          </a:lstStyle>
          <a:p>
            <a:r>
              <a:rPr lang="en-US" dirty="0"/>
              <a:t>Insert your quote here</a:t>
            </a:r>
            <a:endParaRPr lang="en-GB" dirty="0"/>
          </a:p>
        </p:txBody>
      </p:sp>
      <p:sp>
        <p:nvSpPr>
          <p:cNvPr id="12" name="Subtitle 2"/>
          <p:cNvSpPr>
            <a:spLocks noGrp="1"/>
          </p:cNvSpPr>
          <p:nvPr>
            <p:ph type="subTitle" idx="1" hasCustomPrompt="1"/>
          </p:nvPr>
        </p:nvSpPr>
        <p:spPr>
          <a:xfrm>
            <a:off x="1850819" y="4645214"/>
            <a:ext cx="8622192" cy="294935"/>
          </a:xfrm>
        </p:spPr>
        <p:txBody>
          <a:bodyPr wrap="none" tIns="0" bIns="0">
            <a:noAutofit/>
          </a:bodyPr>
          <a:lstStyle>
            <a:lvl1pPr marL="0" indent="0" algn="l">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850808" y="4945651"/>
            <a:ext cx="8621874" cy="283576"/>
          </a:xfrm>
        </p:spPr>
        <p:txBody>
          <a:bodyPr wrap="none" tIns="0" bIns="0">
            <a:noAutofit/>
          </a:bodyPr>
          <a:lstStyle>
            <a:lvl1pPr marL="0" indent="0" algn="l">
              <a:buFontTx/>
              <a:buNone/>
              <a:defRPr sz="1800" i="1">
                <a:solidFill>
                  <a:schemeClr val="tx2"/>
                </a:solidFill>
              </a:defRPr>
            </a:lvl1pPr>
          </a:lstStyle>
          <a:p>
            <a:pPr lvl="0"/>
            <a:r>
              <a:rPr lang="en-US" dirty="0"/>
              <a:t>Profession</a:t>
            </a:r>
          </a:p>
        </p:txBody>
      </p:sp>
    </p:spTree>
    <p:extLst>
      <p:ext uri="{BB962C8B-B14F-4D97-AF65-F5344CB8AC3E}">
        <p14:creationId xmlns:p14="http://schemas.microsoft.com/office/powerpoint/2010/main" val="17228992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cxnSp>
        <p:nvCxnSpPr>
          <p:cNvPr id="24" name="Straight Connector 23"/>
          <p:cNvCxnSpPr/>
          <p:nvPr userDrawn="1"/>
        </p:nvCxnSpPr>
        <p:spPr>
          <a:xfrm>
            <a:off x="1905580" y="5205607"/>
            <a:ext cx="98602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1885951" y="876300"/>
            <a:ext cx="98602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81374" y="1304763"/>
            <a:ext cx="1276929" cy="1011400"/>
          </a:xfrm>
          <a:prstGeom prst="rect">
            <a:avLst/>
          </a:prstGeom>
        </p:spPr>
      </p:pic>
      <p:pic>
        <p:nvPicPr>
          <p:cNvPr id="17" name="Picture 6" descr="LOGO CE-EN-quadri.eps"/>
          <p:cNvPicPr>
            <a:picLocks noChangeAspect="1"/>
          </p:cNvPicPr>
          <p:nvPr userDrawn="1"/>
        </p:nvPicPr>
        <p:blipFill>
          <a:blip r:embed="rId3" cstate="print"/>
          <a:srcRect/>
          <a:stretch>
            <a:fillRect/>
          </a:stretch>
        </p:blipFill>
        <p:spPr bwMode="auto">
          <a:xfrm>
            <a:off x="4943872" y="942576"/>
            <a:ext cx="2304256" cy="1600050"/>
          </a:xfrm>
          <a:prstGeom prst="rect">
            <a:avLst/>
          </a:prstGeom>
          <a:noFill/>
          <a:ln w="9525">
            <a:noFill/>
            <a:miter lim="800000"/>
            <a:headEnd/>
            <a:tailEnd/>
          </a:ln>
        </p:spPr>
      </p:pic>
      <p:sp>
        <p:nvSpPr>
          <p:cNvPr id="7" name="Subtitle 2"/>
          <p:cNvSpPr txBox="1">
            <a:spLocks/>
          </p:cNvSpPr>
          <p:nvPr/>
        </p:nvSpPr>
        <p:spPr>
          <a:xfrm>
            <a:off x="2477697" y="5863656"/>
            <a:ext cx="8318374" cy="548594"/>
          </a:xfrm>
          <a:prstGeom prst="rect">
            <a:avLst/>
          </a:prstGeom>
        </p:spPr>
        <p:txBody>
          <a:bodyPr wrap="square" lIns="0" tIns="72000" rIns="0" bIns="72000" numCol="1" anchor="t" anchorCtr="0">
            <a:spAutoFit/>
          </a:bodyPr>
          <a:lstStyle>
            <a:lvl1pPr marL="342900" indent="-342900" algn="l" rtl="0" eaLnBrk="1" fontAlgn="base" hangingPunct="1">
              <a:spcBef>
                <a:spcPct val="20000"/>
              </a:spcBef>
              <a:spcAft>
                <a:spcPct val="0"/>
              </a:spcAft>
              <a:buClr>
                <a:schemeClr val="bg1"/>
              </a:buClr>
              <a:buChar char="•"/>
              <a:defRPr sz="800" i="0">
                <a:solidFill>
                  <a:schemeClr val="accent2">
                    <a:lumMod val="50000"/>
                  </a:schemeClr>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accent2">
                    <a:lumMod val="50000"/>
                  </a:schemeClr>
                </a:solidFill>
                <a:latin typeface="+mn-lt"/>
              </a:defRPr>
            </a:lvl2pPr>
            <a:lvl3pPr marL="1143000" indent="-228600" algn="l" rtl="0" eaLnBrk="1" fontAlgn="base" hangingPunct="1">
              <a:spcBef>
                <a:spcPct val="20000"/>
              </a:spcBef>
              <a:spcAft>
                <a:spcPct val="0"/>
              </a:spcAft>
              <a:defRPr sz="1400">
                <a:solidFill>
                  <a:schemeClr val="accent2">
                    <a:lumMod val="50000"/>
                  </a:schemeClr>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lgn="just">
              <a:buNone/>
            </a:pPr>
            <a:r>
              <a:rPr lang="en-US" sz="700" b="1" kern="0" dirty="0">
                <a:solidFill>
                  <a:schemeClr val="tx1"/>
                </a:solidFill>
              </a:rPr>
              <a:t>© European Union 2021</a:t>
            </a:r>
          </a:p>
          <a:p>
            <a:pPr marL="0" indent="0" algn="just">
              <a:buNone/>
            </a:pPr>
            <a:r>
              <a:rPr lang="en-US" sz="600" b="0" kern="0" dirty="0">
                <a:solidFill>
                  <a:schemeClr val="tx1"/>
                </a:solidFill>
              </a:rPr>
              <a:t>Unless otherwise noted the reuse of this presentation is </a:t>
            </a:r>
            <a:r>
              <a:rPr lang="en-US" sz="600" b="0" kern="0" dirty="0" err="1">
                <a:solidFill>
                  <a:schemeClr val="tx1"/>
                </a:solidFill>
              </a:rPr>
              <a:t>authorised</a:t>
            </a:r>
            <a:r>
              <a:rPr lang="en-US" sz="600" b="0" kern="0" dirty="0">
                <a:solidFill>
                  <a:schemeClr val="tx1"/>
                </a:solidFill>
              </a:rPr>
              <a:t> under the </a:t>
            </a:r>
            <a:r>
              <a:rPr lang="en-US" sz="600" b="0" u="sng" kern="0" dirty="0">
                <a:solidFill>
                  <a:schemeClr val="tx1"/>
                </a:solidFill>
              </a:rPr>
              <a:t>CC BY 4.0</a:t>
            </a:r>
            <a:r>
              <a:rPr lang="en-US" sz="600" b="1" kern="0" dirty="0">
                <a:solidFill>
                  <a:schemeClr val="tx1"/>
                </a:solidFill>
              </a:rPr>
              <a:t>  </a:t>
            </a:r>
            <a:r>
              <a:rPr lang="en-US" sz="600" b="0" kern="0" dirty="0">
                <a:solidFill>
                  <a:schemeClr val="tx1"/>
                </a:solidFill>
              </a:rPr>
              <a:t>license. For any use or reproduction of elements that are not owned by the EU, permission may need to be sought directly from the respective right holders.</a:t>
            </a:r>
            <a:br>
              <a:rPr lang="en-US" sz="600" b="0" kern="0" dirty="0">
                <a:solidFill>
                  <a:schemeClr val="tx1"/>
                </a:solidFill>
              </a:rPr>
            </a:br>
            <a:r>
              <a:rPr kumimoji="0" lang="en-US" altLang="en-US" sz="600" b="1" i="0"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rPr>
              <a:t>Image credits:</a:t>
            </a:r>
            <a:r>
              <a:rPr kumimoji="0" lang="en-US" altLang="en-US" sz="600" b="0" i="0"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rPr>
              <a:t> </a:t>
            </a:r>
            <a:r>
              <a:rPr lang="en-GB" sz="600" i="0" kern="1200" dirty="0">
                <a:solidFill>
                  <a:schemeClr val="tx1"/>
                </a:solidFill>
                <a:effectLst/>
                <a:latin typeface="+mn-lt"/>
                <a:ea typeface="+mn-ea"/>
                <a:cs typeface="+mn-cs"/>
              </a:rPr>
              <a:t>© </a:t>
            </a:r>
            <a:r>
              <a:rPr lang="en-GB" sz="600" i="0" kern="1200" dirty="0" err="1">
                <a:solidFill>
                  <a:schemeClr val="tx1"/>
                </a:solidFill>
                <a:effectLst/>
                <a:latin typeface="+mn-lt"/>
                <a:ea typeface="+mn-ea"/>
                <a:cs typeface="+mn-cs"/>
              </a:rPr>
              <a:t>ivector</a:t>
            </a:r>
            <a:r>
              <a:rPr lang="en-GB" sz="600" i="0" kern="1200" dirty="0">
                <a:solidFill>
                  <a:schemeClr val="tx1"/>
                </a:solidFill>
                <a:effectLst/>
                <a:latin typeface="+mn-lt"/>
                <a:ea typeface="+mn-ea"/>
                <a:cs typeface="+mn-cs"/>
              </a:rPr>
              <a:t> #249868181, #251163013, #273480523, #241215668, #245719946, #251163053, #252508849, #241215668,  #244690530, #222596698, #235536634, #263530636, #66009682, #273480523, #362422833; © </a:t>
            </a:r>
            <a:r>
              <a:rPr lang="en-GB" sz="600" i="0" kern="1200" dirty="0" err="1">
                <a:solidFill>
                  <a:schemeClr val="tx1"/>
                </a:solidFill>
                <a:effectLst/>
                <a:latin typeface="+mn-lt"/>
                <a:ea typeface="+mn-ea"/>
                <a:cs typeface="+mn-cs"/>
              </a:rPr>
              <a:t>petovarga</a:t>
            </a:r>
            <a:r>
              <a:rPr lang="en-GB" sz="600" i="0" kern="1200" dirty="0">
                <a:solidFill>
                  <a:schemeClr val="tx1"/>
                </a:solidFill>
                <a:effectLst/>
                <a:latin typeface="+mn-lt"/>
                <a:ea typeface="+mn-ea"/>
                <a:cs typeface="+mn-cs"/>
              </a:rPr>
              <a:t> #366009967; © </a:t>
            </a:r>
            <a:r>
              <a:rPr lang="en-GB" sz="600" i="0" kern="1200" dirty="0" err="1">
                <a:solidFill>
                  <a:schemeClr val="tx1"/>
                </a:solidFill>
                <a:effectLst/>
                <a:latin typeface="+mn-lt"/>
                <a:ea typeface="+mn-ea"/>
                <a:cs typeface="+mn-cs"/>
              </a:rPr>
              <a:t>shooarts</a:t>
            </a:r>
            <a:r>
              <a:rPr lang="en-GB" sz="600" i="0" kern="1200" dirty="0">
                <a:solidFill>
                  <a:schemeClr val="tx1"/>
                </a:solidFill>
                <a:effectLst/>
                <a:latin typeface="+mn-lt"/>
                <a:ea typeface="+mn-ea"/>
                <a:cs typeface="+mn-cs"/>
              </a:rPr>
              <a:t> # 121467308, 2020. Source: Stock.Adobe.com. Icons © </a:t>
            </a:r>
            <a:r>
              <a:rPr lang="en-GB" sz="600" i="0" kern="1200" dirty="0" err="1">
                <a:solidFill>
                  <a:schemeClr val="tx1"/>
                </a:solidFill>
                <a:effectLst/>
                <a:latin typeface="+mn-lt"/>
                <a:ea typeface="+mn-ea"/>
                <a:cs typeface="+mn-cs"/>
              </a:rPr>
              <a:t>Flaticon</a:t>
            </a:r>
            <a:r>
              <a:rPr lang="en-GB" sz="600" i="0" kern="1200" dirty="0">
                <a:solidFill>
                  <a:schemeClr val="tx1"/>
                </a:solidFill>
                <a:effectLst/>
                <a:latin typeface="+mn-lt"/>
                <a:ea typeface="+mn-ea"/>
                <a:cs typeface="+mn-cs"/>
              </a:rPr>
              <a:t> – all rights reserved.</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5929" y="5994432"/>
            <a:ext cx="900000" cy="314888"/>
          </a:xfrm>
          <a:prstGeom prst="rect">
            <a:avLst/>
          </a:prstGeom>
        </p:spPr>
      </p:pic>
    </p:spTree>
    <p:extLst>
      <p:ext uri="{BB962C8B-B14F-4D97-AF65-F5344CB8AC3E}">
        <p14:creationId xmlns:p14="http://schemas.microsoft.com/office/powerpoint/2010/main" val="37886990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623392" y="260834"/>
            <a:ext cx="10945216" cy="935037"/>
          </a:xfrm>
        </p:spPr>
        <p:txBody>
          <a:bodyPr/>
          <a:lstStyle>
            <a:lvl1pPr marL="358775" indent="-358775">
              <a:defRPr sz="2200">
                <a:solidFill>
                  <a:srgbClr val="578DA3"/>
                </a:solidFill>
              </a:defRPr>
            </a:lvl1pPr>
          </a:lstStyle>
          <a:p>
            <a:r>
              <a:rPr lang="en-US" dirty="0"/>
              <a:t>Click to edit Master title style</a:t>
            </a:r>
            <a:endParaRPr lang="en-GB" dirty="0"/>
          </a:p>
        </p:txBody>
      </p:sp>
      <p:sp>
        <p:nvSpPr>
          <p:cNvPr id="12" name="Content Placeholder 2"/>
          <p:cNvSpPr>
            <a:spLocks noGrp="1"/>
          </p:cNvSpPr>
          <p:nvPr>
            <p:ph idx="1"/>
          </p:nvPr>
        </p:nvSpPr>
        <p:spPr>
          <a:xfrm>
            <a:off x="623392" y="1574248"/>
            <a:ext cx="10945216" cy="4687404"/>
          </a:xfrm>
        </p:spPr>
        <p:txBody>
          <a:bodyPr/>
          <a:lstStyle>
            <a:lvl1pPr marL="180975" indent="-180975">
              <a:spcAft>
                <a:spcPts val="600"/>
              </a:spcAft>
              <a:buClr>
                <a:srgbClr val="CD5A57"/>
              </a:buClr>
              <a:buSzPct val="120000"/>
              <a:buFont typeface="Arial" panose="020B0604020202020204" pitchFamily="34" charset="0"/>
              <a:buChar char="•"/>
              <a:defRPr sz="1600" i="0">
                <a:solidFill>
                  <a:schemeClr val="tx1">
                    <a:lumMod val="85000"/>
                    <a:lumOff val="15000"/>
                  </a:schemeClr>
                </a:solidFill>
              </a:defRPr>
            </a:lvl1pPr>
            <a:lvl2pPr marL="266700" indent="-266700">
              <a:buClr>
                <a:srgbClr val="C20016"/>
              </a:buClr>
              <a:defRPr>
                <a:solidFill>
                  <a:schemeClr val="tx1">
                    <a:lumMod val="65000"/>
                    <a:lumOff val="35000"/>
                  </a:schemeClr>
                </a:solidFill>
              </a:defRPr>
            </a:lvl2pPr>
            <a:lvl3pPr marL="361950" indent="-180975">
              <a:spcAft>
                <a:spcPts val="600"/>
              </a:spcAft>
              <a:buFontTx/>
              <a:buChar char="-"/>
              <a:defRPr>
                <a:solidFill>
                  <a:schemeClr val="tx1">
                    <a:lumMod val="85000"/>
                    <a:lumOff val="15000"/>
                  </a:schemeClr>
                </a:solidFill>
              </a:defRPr>
            </a:lvl3pPr>
          </a:lstStyle>
          <a:p>
            <a:pPr lvl="0"/>
            <a:r>
              <a:rPr lang="en-US" dirty="0"/>
              <a:t>Click to edit Master text styles</a:t>
            </a:r>
          </a:p>
          <a:p>
            <a:pPr lvl="2"/>
            <a:r>
              <a:rPr lang="en-US" dirty="0"/>
              <a:t>Third level</a:t>
            </a:r>
          </a:p>
          <a:p>
            <a:pPr lvl="2"/>
            <a:endParaRPr lang="en-US" dirty="0"/>
          </a:p>
        </p:txBody>
      </p:sp>
    </p:spTree>
    <p:extLst>
      <p:ext uri="{BB962C8B-B14F-4D97-AF65-F5344CB8AC3E}">
        <p14:creationId xmlns:p14="http://schemas.microsoft.com/office/powerpoint/2010/main" val="23096758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623393" y="936695"/>
            <a:ext cx="10945216" cy="3167559"/>
          </a:xfrm>
        </p:spPr>
        <p:txBody>
          <a:bodyPr/>
          <a:lstStyle>
            <a:lvl1pPr marL="358775" indent="-358775" algn="ctr">
              <a:defRPr sz="3200">
                <a:solidFill>
                  <a:srgbClr val="578DA3"/>
                </a:solidFill>
              </a:defRPr>
            </a:lvl1pPr>
          </a:lstStyle>
          <a:p>
            <a:r>
              <a:rPr lang="en-US" dirty="0"/>
              <a:t>Click to edit Master title style</a:t>
            </a:r>
            <a:endParaRPr lang="en-GB" dirty="0"/>
          </a:p>
        </p:txBody>
      </p:sp>
      <p:sp>
        <p:nvSpPr>
          <p:cNvPr id="4" name="Textfeld 3"/>
          <p:cNvSpPr txBox="1"/>
          <p:nvPr userDrawn="1"/>
        </p:nvSpPr>
        <p:spPr>
          <a:xfrm>
            <a:off x="7248128" y="6346656"/>
            <a:ext cx="2496277" cy="338554"/>
          </a:xfrm>
          <a:prstGeom prst="rect">
            <a:avLst/>
          </a:prstGeom>
          <a:noFill/>
        </p:spPr>
        <p:txBody>
          <a:bodyPr wrap="square" rtlCol="0">
            <a:spAutoFit/>
          </a:bodyPr>
          <a:lstStyle/>
          <a:p>
            <a:pPr algn="ctr"/>
            <a:fld id="{0A958DBC-2E95-4255-B113-9647B0A76D4F}" type="slidenum">
              <a:rPr lang="de-DE" sz="1600" smtClean="0">
                <a:solidFill>
                  <a:srgbClr val="669AAF"/>
                </a:solidFill>
              </a:rPr>
              <a:pPr algn="ctr"/>
              <a:t>‹#›</a:t>
            </a:fld>
            <a:endParaRPr lang="de-DE" sz="1600" dirty="0">
              <a:solidFill>
                <a:srgbClr val="669AAF"/>
              </a:solidFill>
            </a:endParaRPr>
          </a:p>
        </p:txBody>
      </p:sp>
    </p:spTree>
    <p:extLst>
      <p:ext uri="{BB962C8B-B14F-4D97-AF65-F5344CB8AC3E}">
        <p14:creationId xmlns:p14="http://schemas.microsoft.com/office/powerpoint/2010/main" val="2816372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838200" y="468000"/>
            <a:ext cx="10515600" cy="600164"/>
          </a:xfrm>
          <a:prstGeom prst="rect">
            <a:avLst/>
          </a:prstGeom>
        </p:spPr>
        <p:txBody>
          <a:bodyPr vert="horz" wrap="square" lIns="91440" tIns="45720" rIns="91440" bIns="0" rtlCol="0" anchor="t" anchorCtr="0">
            <a:noAutofit/>
          </a:bodyPr>
          <a:lstStyle>
            <a:lvl1pPr>
              <a:lnSpc>
                <a:spcPct val="100000"/>
              </a:lnSpc>
              <a:defRPr sz="3600" b="1">
                <a:solidFill>
                  <a:schemeClr val="accent2"/>
                </a:solidFill>
              </a:defRPr>
            </a:lvl1pPr>
          </a:lstStyle>
          <a:p>
            <a:r>
              <a:rPr lang="en-US" dirty="0"/>
              <a:t>Click to edit Master title style</a:t>
            </a:r>
            <a:endParaRPr lang="en-GB"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5" name="Text Placeholder 2"/>
          <p:cNvSpPr>
            <a:spLocks noGrp="1"/>
          </p:cNvSpPr>
          <p:nvPr>
            <p:ph idx="1"/>
          </p:nvPr>
        </p:nvSpPr>
        <p:spPr>
          <a:xfrm>
            <a:off x="838200" y="1210327"/>
            <a:ext cx="10515600" cy="4834365"/>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423415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a:xfrm>
            <a:off x="838200" y="6131286"/>
            <a:ext cx="2743200" cy="365125"/>
          </a:xfrm>
        </p:spPr>
        <p:txBody>
          <a:bodyPr>
            <a:noAutofit/>
          </a:bodyPr>
          <a:lstStyle/>
          <a:p>
            <a:fld id="{F46C79FD-C571-418B-AB0F-5EE936C85276}" type="slidenum">
              <a:rPr lang="en-GB" smtClean="0"/>
              <a:t>‹#›</a:t>
            </a:fld>
            <a:endParaRPr lang="en-GB"/>
          </a:p>
        </p:txBody>
      </p:sp>
    </p:spTree>
    <p:extLst>
      <p:ext uri="{BB962C8B-B14F-4D97-AF65-F5344CB8AC3E}">
        <p14:creationId xmlns:p14="http://schemas.microsoft.com/office/powerpoint/2010/main" val="1816250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14"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3" name="Straight Connector 2"/>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8398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1523"/>
            <a:ext cx="12189629" cy="6854953"/>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14"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3" name="Straight Connector 2"/>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691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2509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4324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a:off x="1077013" y="1122363"/>
            <a:ext cx="8190973" cy="2779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238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a:off x="1077013" y="1122363"/>
            <a:ext cx="6997604" cy="2374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7258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18" name="Picture 17"/>
          <p:cNvPicPr>
            <a:picLocks noChangeAspect="1"/>
          </p:cNvPicPr>
          <p:nvPr userDrawn="1"/>
        </p:nvPicPr>
        <p:blipFill rotWithShape="1">
          <a:blip r:embed="rId4">
            <a:extLst>
              <a:ext uri="{28A0092B-C50C-407E-A947-70E740481C1C}">
                <a14:useLocalDpi xmlns:a14="http://schemas.microsoft.com/office/drawing/2010/main" val="0"/>
              </a:ext>
            </a:extLst>
          </a:blip>
          <a:srcRect l="29644" t="6053" r="30725" b="6244"/>
          <a:stretch/>
        </p:blipFill>
        <p:spPr>
          <a:xfrm>
            <a:off x="429491" y="4461163"/>
            <a:ext cx="1233054" cy="2161309"/>
          </a:xfrm>
          <a:prstGeom prst="rect">
            <a:avLst/>
          </a:prstGeom>
        </p:spPr>
      </p:pic>
    </p:spTree>
    <p:extLst>
      <p:ext uri="{BB962C8B-B14F-4D97-AF65-F5344CB8AC3E}">
        <p14:creationId xmlns:p14="http://schemas.microsoft.com/office/powerpoint/2010/main" val="36944698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dirty="0"/>
          </a:p>
        </p:txBody>
      </p:sp>
    </p:spTree>
    <p:extLst>
      <p:ext uri="{BB962C8B-B14F-4D97-AF65-F5344CB8AC3E}">
        <p14:creationId xmlns:p14="http://schemas.microsoft.com/office/powerpoint/2010/main" val="459720850"/>
      </p:ext>
    </p:extLst>
  </p:cSld>
  <p:clrMap bg1="lt1" tx1="dk1" bg2="lt2" tx2="dk2" accent1="accent1" accent2="accent2" accent3="accent3" accent4="accent4" accent5="accent5" accent6="accent6" hlink="hlink" folHlink="folHlink"/>
  <p:sldLayoutIdLst>
    <p:sldLayoutId id="2147483656" r:id="rId1"/>
    <p:sldLayoutId id="2147483650" r:id="rId2"/>
    <p:sldLayoutId id="2147483675" r:id="rId3"/>
    <p:sldLayoutId id="2147483679" r:id="rId4"/>
    <p:sldLayoutId id="2147483651" r:id="rId5"/>
    <p:sldLayoutId id="2147483680" r:id="rId6"/>
    <p:sldLayoutId id="2147483681" r:id="rId7"/>
    <p:sldLayoutId id="2147483682" r:id="rId8"/>
    <p:sldLayoutId id="2147483672" r:id="rId9"/>
    <p:sldLayoutId id="2147483684" r:id="rId10"/>
    <p:sldLayoutId id="2147483685" r:id="rId11"/>
    <p:sldLayoutId id="2147483686" r:id="rId12"/>
    <p:sldLayoutId id="2147483687" r:id="rId13"/>
    <p:sldLayoutId id="2147483673" r:id="rId14"/>
    <p:sldLayoutId id="2147483677" r:id="rId15"/>
    <p:sldLayoutId id="2147483678" r:id="rId16"/>
    <p:sldLayoutId id="2147483649" r:id="rId17"/>
    <p:sldLayoutId id="2147483688" r:id="rId18"/>
    <p:sldLayoutId id="2147483689" r:id="rId19"/>
    <p:sldLayoutId id="2147483690" r:id="rId20"/>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cordis.europa.eu/projects/home_en.html" TargetMode="External"/><Relationship Id="rId2" Type="http://schemas.openxmlformats.org/officeDocument/2006/relationships/hyperlink" Target="https://ec.europa.eu/info/funding-tenders/opportunities/portal/screen/how-to-participate/partner-search" TargetMode="External"/><Relationship Id="rId1" Type="http://schemas.openxmlformats.org/officeDocument/2006/relationships/slideLayout" Target="../slideLayouts/slideLayout20.xml"/><Relationship Id="rId5" Type="http://schemas.openxmlformats.org/officeDocument/2006/relationships/hyperlink" Target="https://www.cost.eu/cost-actions-event/browse-actions/" TargetMode="External"/><Relationship Id="rId4" Type="http://schemas.openxmlformats.org/officeDocument/2006/relationships/hyperlink" Target="https://ec.europa.eu/info/funding-tenders/opportunities/portal/screen/support/ncp"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eu-eap_sticooperation@servicefacility.eu"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ec.europa.eu/horizon-europ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ec.europa.eu/info/funding-tenders/opportunities/portal/screen/programmes/horizo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hyperlink" Target="https://ec.europa.eu/info/funding-tenders/opportunities/portal/screen/opportunities/topic-search"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ec.europa.eu/info/funding-tenders/opportunities/portal/screen/opportunities/topic-search" TargetMode="Externa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ec.europa.eu/info/funding-tenders/opportunities/portal/screen/how-to-participate/reference-documents;programCode=HORIZON" TargetMode="External"/><Relationship Id="rId1" Type="http://schemas.openxmlformats.org/officeDocument/2006/relationships/slideLayout" Target="../slideLayouts/slideLayout20.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9717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273D94F-15F9-406F-A0FB-988FEC94234C}"/>
              </a:ext>
            </a:extLst>
          </p:cNvPr>
          <p:cNvSpPr txBox="1">
            <a:spLocks/>
          </p:cNvSpPr>
          <p:nvPr/>
        </p:nvSpPr>
        <p:spPr>
          <a:xfrm>
            <a:off x="1828875" y="196833"/>
            <a:ext cx="10102440" cy="917538"/>
          </a:xfrm>
          <a:prstGeom prst="rect">
            <a:avLst/>
          </a:prstGeom>
        </p:spPr>
        <p:txBody>
          <a:bodyPr vert="horz" wrap="square" lIns="91440" tIns="45720" rIns="91440" bIns="0" rtlCol="0" anchor="t" anchorCtr="0">
            <a:noAutofit/>
          </a:bodyPr>
          <a:lstStyle>
            <a:lvl1pPr algn="l" defTabSz="914400" rtl="0" eaLnBrk="1" latinLnBrk="0" hangingPunct="1">
              <a:lnSpc>
                <a:spcPct val="100000"/>
              </a:lnSpc>
              <a:spcBef>
                <a:spcPct val="0"/>
              </a:spcBef>
              <a:buNone/>
              <a:defRPr sz="3600" b="1" kern="1200">
                <a:solidFill>
                  <a:schemeClr val="accent2"/>
                </a:solidFill>
                <a:latin typeface="+mj-lt"/>
                <a:ea typeface="+mj-ea"/>
                <a:cs typeface="+mj-cs"/>
              </a:defRPr>
            </a:lvl1pPr>
          </a:lstStyle>
          <a:p>
            <a:r>
              <a:rPr lang="en-GB" sz="2500" dirty="0">
                <a:solidFill>
                  <a:schemeClr val="bg1"/>
                </a:solidFill>
                <a:latin typeface="Calibri" panose="020F0502020204030204" pitchFamily="34" charset="0"/>
                <a:cs typeface="Calibri" panose="020F0502020204030204" pitchFamily="34" charset="0"/>
              </a:rPr>
              <a:t>International cooperation in Horizon Europe Work Programme 2021-2022</a:t>
            </a:r>
          </a:p>
        </p:txBody>
      </p:sp>
      <p:sp>
        <p:nvSpPr>
          <p:cNvPr id="14" name="Titolo 1"/>
          <p:cNvSpPr txBox="1">
            <a:spLocks/>
          </p:cNvSpPr>
          <p:nvPr/>
        </p:nvSpPr>
        <p:spPr bwMode="auto">
          <a:xfrm>
            <a:off x="876922" y="538307"/>
            <a:ext cx="8676456" cy="5760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marL="358775" indent="-358775" algn="l" rtl="0" eaLnBrk="0" fontAlgn="base" hangingPunct="0">
              <a:spcBef>
                <a:spcPct val="0"/>
              </a:spcBef>
              <a:spcAft>
                <a:spcPct val="0"/>
              </a:spcAft>
              <a:defRPr sz="2200" b="1">
                <a:solidFill>
                  <a:srgbClr val="578DA3"/>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GB" sz="2400" kern="0" dirty="0">
                <a:solidFill>
                  <a:schemeClr val="accent2"/>
                </a:solidFill>
              </a:rPr>
              <a:t>Partner Search TOOLS</a:t>
            </a:r>
          </a:p>
        </p:txBody>
      </p:sp>
      <p:sp>
        <p:nvSpPr>
          <p:cNvPr id="13" name="Прямоугольник 6"/>
          <p:cNvSpPr/>
          <p:nvPr/>
        </p:nvSpPr>
        <p:spPr>
          <a:xfrm>
            <a:off x="876921" y="1455845"/>
            <a:ext cx="8926297" cy="5447645"/>
          </a:xfrm>
          <a:prstGeom prst="rect">
            <a:avLst/>
          </a:prstGeom>
        </p:spPr>
        <p:txBody>
          <a:bodyPr wrap="square">
            <a:spAutoFit/>
          </a:bodyPr>
          <a:lstStyle/>
          <a:p>
            <a:pPr>
              <a:buClr>
                <a:schemeClr val="accent1"/>
              </a:buClr>
              <a:buFont typeface="Arial" pitchFamily="34" charset="0"/>
              <a:buChar char="•"/>
            </a:pPr>
            <a:r>
              <a:rPr lang="en-US" dirty="0">
                <a:latin typeface="+mj-lt"/>
              </a:rPr>
              <a:t> </a:t>
            </a:r>
            <a:r>
              <a:rPr lang="en-US" sz="2200" dirty="0">
                <a:latin typeface="+mj-lt"/>
              </a:rPr>
              <a:t>Use </a:t>
            </a:r>
            <a:r>
              <a:rPr lang="en-US" sz="2200" dirty="0">
                <a:solidFill>
                  <a:srgbClr val="FF0000"/>
                </a:solidFill>
                <a:latin typeface="+mj-lt"/>
              </a:rPr>
              <a:t>existing contacts with experience </a:t>
            </a:r>
            <a:r>
              <a:rPr lang="en-US" sz="2200" dirty="0">
                <a:latin typeface="+mj-lt"/>
              </a:rPr>
              <a:t>of EU funding </a:t>
            </a:r>
            <a:r>
              <a:rPr lang="en-US" sz="2200" dirty="0" err="1">
                <a:latin typeface="+mj-lt"/>
              </a:rPr>
              <a:t>programmes</a:t>
            </a:r>
            <a:endParaRPr lang="en-US" sz="2200" dirty="0">
              <a:latin typeface="+mj-lt"/>
            </a:endParaRPr>
          </a:p>
          <a:p>
            <a:pPr>
              <a:buClr>
                <a:schemeClr val="accent1"/>
              </a:buClr>
            </a:pPr>
            <a:endParaRPr lang="en-US" sz="2200" dirty="0">
              <a:latin typeface="+mj-lt"/>
            </a:endParaRPr>
          </a:p>
          <a:p>
            <a:pPr>
              <a:buClr>
                <a:schemeClr val="accent1"/>
              </a:buClr>
              <a:buFont typeface="Arial" pitchFamily="34" charset="0"/>
              <a:buChar char="•"/>
            </a:pPr>
            <a:r>
              <a:rPr lang="en-US" sz="2200" dirty="0">
                <a:latin typeface="+mj-lt"/>
              </a:rPr>
              <a:t> Use </a:t>
            </a:r>
            <a:r>
              <a:rPr lang="en-US" sz="2200" dirty="0">
                <a:solidFill>
                  <a:srgbClr val="FF0000"/>
                </a:solidFill>
                <a:latin typeface="+mj-lt"/>
              </a:rPr>
              <a:t>Partner Search </a:t>
            </a:r>
            <a:r>
              <a:rPr lang="en-US" sz="2200" dirty="0">
                <a:latin typeface="+mj-lt"/>
              </a:rPr>
              <a:t>on the Funding and tenders portal: </a:t>
            </a:r>
            <a:r>
              <a:rPr lang="en-US" sz="2200" dirty="0">
                <a:latin typeface="+mj-lt"/>
                <a:hlinkClick r:id="rId2"/>
              </a:rPr>
              <a:t>https://ec.europa.eu/info/funding-tenders/opportunities/portal/screen/how-to-participate/partner-search</a:t>
            </a:r>
            <a:endParaRPr lang="en-US" sz="2200" dirty="0">
              <a:latin typeface="+mj-lt"/>
            </a:endParaRPr>
          </a:p>
          <a:p>
            <a:pPr>
              <a:buClr>
                <a:schemeClr val="accent1"/>
              </a:buClr>
            </a:pPr>
            <a:r>
              <a:rPr lang="en-US" sz="2200" dirty="0">
                <a:latin typeface="+mj-lt"/>
              </a:rPr>
              <a:t> </a:t>
            </a:r>
          </a:p>
          <a:p>
            <a:pPr>
              <a:buClr>
                <a:schemeClr val="accent1"/>
              </a:buClr>
              <a:buFont typeface="Arial" pitchFamily="34" charset="0"/>
              <a:buChar char="•"/>
            </a:pPr>
            <a:r>
              <a:rPr lang="en-US" sz="2200" dirty="0">
                <a:latin typeface="+mj-lt"/>
              </a:rPr>
              <a:t> Search the </a:t>
            </a:r>
            <a:r>
              <a:rPr lang="en-US" sz="2200" dirty="0">
                <a:solidFill>
                  <a:srgbClr val="FF0000"/>
                </a:solidFill>
                <a:latin typeface="+mj-lt"/>
              </a:rPr>
              <a:t>CORDIS database </a:t>
            </a:r>
            <a:r>
              <a:rPr lang="en-US" sz="2200" dirty="0">
                <a:latin typeface="+mj-lt"/>
              </a:rPr>
              <a:t>for participants in similar projects in FP7/H2020/HE: </a:t>
            </a:r>
            <a:r>
              <a:rPr lang="en-US" sz="2200" dirty="0">
                <a:latin typeface="+mj-lt"/>
                <a:hlinkClick r:id="rId3"/>
              </a:rPr>
              <a:t>http://cordis.europa.eu/projects/home_en.html</a:t>
            </a:r>
            <a:endParaRPr lang="en-US" sz="2200" dirty="0">
              <a:latin typeface="+mj-lt"/>
            </a:endParaRPr>
          </a:p>
          <a:p>
            <a:pPr>
              <a:buClr>
                <a:schemeClr val="accent1"/>
              </a:buClr>
            </a:pPr>
            <a:endParaRPr lang="en-US" sz="2200" dirty="0">
              <a:latin typeface="+mj-lt"/>
            </a:endParaRPr>
          </a:p>
          <a:p>
            <a:pPr>
              <a:buClr>
                <a:schemeClr val="accent1"/>
              </a:buClr>
              <a:buFont typeface="Arial" pitchFamily="34" charset="0"/>
              <a:buChar char="•"/>
            </a:pPr>
            <a:r>
              <a:rPr lang="en-US" sz="2200" dirty="0">
                <a:latin typeface="+mj-lt"/>
              </a:rPr>
              <a:t> Use </a:t>
            </a:r>
            <a:r>
              <a:rPr lang="en-US" sz="2200" dirty="0">
                <a:solidFill>
                  <a:srgbClr val="FF0000"/>
                </a:solidFill>
                <a:latin typeface="+mj-lt"/>
              </a:rPr>
              <a:t>social media </a:t>
            </a:r>
            <a:r>
              <a:rPr lang="en-US" sz="2200" dirty="0">
                <a:latin typeface="+mj-lt"/>
              </a:rPr>
              <a:t>(e.g. LinkedIn forums)</a:t>
            </a:r>
          </a:p>
          <a:p>
            <a:pPr>
              <a:buClr>
                <a:schemeClr val="accent1"/>
              </a:buClr>
              <a:buFont typeface="Arial" pitchFamily="34" charset="0"/>
              <a:buChar char="•"/>
            </a:pPr>
            <a:endParaRPr lang="en-US" sz="2200" dirty="0">
              <a:latin typeface="+mj-lt"/>
            </a:endParaRPr>
          </a:p>
          <a:p>
            <a:pPr>
              <a:buClr>
                <a:schemeClr val="accent1"/>
              </a:buClr>
              <a:buFont typeface="Arial" pitchFamily="34" charset="0"/>
              <a:buChar char="•"/>
            </a:pPr>
            <a:r>
              <a:rPr lang="en-US" sz="2200" dirty="0">
                <a:latin typeface="+mj-lt"/>
              </a:rPr>
              <a:t> European NCP networks, </a:t>
            </a:r>
            <a:r>
              <a:rPr lang="en-US" sz="2200" dirty="0">
                <a:solidFill>
                  <a:srgbClr val="FF0000"/>
                </a:solidFill>
                <a:latin typeface="+mj-lt"/>
              </a:rPr>
              <a:t>National NCPs, COST actions</a:t>
            </a:r>
            <a:r>
              <a:rPr lang="en-US" sz="2200" dirty="0">
                <a:latin typeface="+mj-lt"/>
              </a:rPr>
              <a:t>…</a:t>
            </a:r>
            <a:br>
              <a:rPr lang="en-US" sz="2200" dirty="0">
                <a:latin typeface="+mj-lt"/>
              </a:rPr>
            </a:br>
            <a:r>
              <a:rPr lang="en-US" sz="2200" dirty="0">
                <a:latin typeface="+mj-lt"/>
                <a:hlinkClick r:id="rId4"/>
              </a:rPr>
              <a:t>https://ec.europa.eu/info/funding-tenders/opportunities/portal/screen/support/ncp</a:t>
            </a:r>
            <a:r>
              <a:rPr lang="en-US" sz="2200" dirty="0">
                <a:latin typeface="+mj-lt"/>
              </a:rPr>
              <a:t> </a:t>
            </a:r>
            <a:br>
              <a:rPr lang="en-US" sz="2200" dirty="0">
                <a:latin typeface="+mj-lt"/>
              </a:rPr>
            </a:br>
            <a:r>
              <a:rPr lang="en-US" sz="2200" dirty="0">
                <a:latin typeface="+mj-lt"/>
                <a:hlinkClick r:id="rId5"/>
              </a:rPr>
              <a:t>https://www.cost.eu/cost-actions-event/browse-actions/</a:t>
            </a:r>
            <a:r>
              <a:rPr lang="en-US" sz="2200" dirty="0">
                <a:latin typeface="+mj-lt"/>
              </a:rPr>
              <a:t> </a:t>
            </a:r>
          </a:p>
          <a:p>
            <a:endParaRPr lang="en-US" dirty="0"/>
          </a:p>
        </p:txBody>
      </p:sp>
    </p:spTree>
    <p:extLst>
      <p:ext uri="{BB962C8B-B14F-4D97-AF65-F5344CB8AC3E}">
        <p14:creationId xmlns:p14="http://schemas.microsoft.com/office/powerpoint/2010/main" val="3089808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bwMode="auto">
          <a:xfrm>
            <a:off x="1631504" y="1277938"/>
            <a:ext cx="9001000" cy="316755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ctr" rtl="0" eaLnBrk="0" fontAlgn="base" hangingPunct="0">
              <a:spcBef>
                <a:spcPct val="0"/>
              </a:spcBef>
              <a:spcAft>
                <a:spcPct val="0"/>
              </a:spcAft>
              <a:defRPr sz="3200" b="1">
                <a:solidFill>
                  <a:srgbClr val="578DA3"/>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fr-FR" dirty="0"/>
              <a:t>2.</a:t>
            </a:r>
            <a:r>
              <a:rPr lang="en-US" dirty="0"/>
              <a:t> How to decode a call text</a:t>
            </a:r>
          </a:p>
          <a:p>
            <a:r>
              <a:rPr lang="fr-FR" dirty="0"/>
              <a:t> </a:t>
            </a:r>
            <a:endParaRPr lang="en-GB" kern="0" dirty="0"/>
          </a:p>
        </p:txBody>
      </p:sp>
      <p:sp>
        <p:nvSpPr>
          <p:cNvPr id="2" name="Titel 1"/>
          <p:cNvSpPr>
            <a:spLocks noGrp="1"/>
          </p:cNvSpPr>
          <p:nvPr>
            <p:ph type="title"/>
          </p:nvPr>
        </p:nvSpPr>
        <p:spPr/>
        <p:txBody>
          <a:bodyPr/>
          <a:lstStyle/>
          <a:p>
            <a:endParaRPr lang="de-AT"/>
          </a:p>
        </p:txBody>
      </p:sp>
    </p:spTree>
    <p:extLst>
      <p:ext uri="{BB962C8B-B14F-4D97-AF65-F5344CB8AC3E}">
        <p14:creationId xmlns:p14="http://schemas.microsoft.com/office/powerpoint/2010/main" val="1324570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kern="0" dirty="0"/>
              <a:t>Deconstructing a call text</a:t>
            </a:r>
            <a:br>
              <a:rPr lang="en-GB" kern="0" dirty="0"/>
            </a:br>
            <a:endParaRPr lang="de-AT" dirty="0"/>
          </a:p>
        </p:txBody>
      </p:sp>
      <p:sp>
        <p:nvSpPr>
          <p:cNvPr id="3" name="Inhaltsplatzhalter 2"/>
          <p:cNvSpPr>
            <a:spLocks noGrp="1"/>
          </p:cNvSpPr>
          <p:nvPr>
            <p:ph idx="4294967295"/>
          </p:nvPr>
        </p:nvSpPr>
        <p:spPr>
          <a:xfrm>
            <a:off x="403904" y="1229046"/>
            <a:ext cx="8267142" cy="1135063"/>
          </a:xfrm>
        </p:spPr>
        <p:txBody>
          <a:bodyPr>
            <a:noAutofit/>
          </a:bodyPr>
          <a:lstStyle/>
          <a:p>
            <a:pPr>
              <a:lnSpc>
                <a:spcPct val="150000"/>
              </a:lnSpc>
              <a:buClr>
                <a:schemeClr val="accent1"/>
              </a:buClr>
            </a:pPr>
            <a:r>
              <a:rPr lang="de-DE" b="1" dirty="0" err="1">
                <a:solidFill>
                  <a:schemeClr val="tx1"/>
                </a:solidFill>
              </a:rPr>
              <a:t>Specific</a:t>
            </a:r>
            <a:r>
              <a:rPr lang="de-DE" b="1" dirty="0">
                <a:solidFill>
                  <a:schemeClr val="tx1"/>
                </a:solidFill>
              </a:rPr>
              <a:t> </a:t>
            </a:r>
            <a:r>
              <a:rPr lang="de-DE" b="1" dirty="0" err="1">
                <a:solidFill>
                  <a:schemeClr val="tx1"/>
                </a:solidFill>
              </a:rPr>
              <a:t>Conditions</a:t>
            </a:r>
            <a:r>
              <a:rPr lang="de-DE" b="1" dirty="0">
                <a:solidFill>
                  <a:schemeClr val="tx1"/>
                </a:solidFill>
              </a:rPr>
              <a:t>: </a:t>
            </a:r>
            <a:r>
              <a:rPr lang="de-DE" dirty="0" err="1">
                <a:solidFill>
                  <a:schemeClr val="tx1"/>
                </a:solidFill>
              </a:rPr>
              <a:t>main</a:t>
            </a:r>
            <a:r>
              <a:rPr lang="de-DE" dirty="0">
                <a:solidFill>
                  <a:schemeClr val="tx1"/>
                </a:solidFill>
              </a:rPr>
              <a:t> </a:t>
            </a:r>
            <a:r>
              <a:rPr lang="de-DE" dirty="0" err="1">
                <a:solidFill>
                  <a:schemeClr val="tx1"/>
                </a:solidFill>
              </a:rPr>
              <a:t>information</a:t>
            </a:r>
            <a:r>
              <a:rPr lang="de-DE" dirty="0">
                <a:solidFill>
                  <a:schemeClr val="tx1"/>
                </a:solidFill>
              </a:rPr>
              <a:t> </a:t>
            </a:r>
            <a:r>
              <a:rPr lang="de-DE" dirty="0" err="1">
                <a:solidFill>
                  <a:schemeClr val="tx1"/>
                </a:solidFill>
              </a:rPr>
              <a:t>about</a:t>
            </a:r>
            <a:r>
              <a:rPr lang="de-DE" dirty="0">
                <a:solidFill>
                  <a:schemeClr val="tx1"/>
                </a:solidFill>
              </a:rPr>
              <a:t> </a:t>
            </a:r>
            <a:r>
              <a:rPr lang="de-DE" dirty="0" err="1">
                <a:solidFill>
                  <a:schemeClr val="tx1"/>
                </a:solidFill>
              </a:rPr>
              <a:t>the</a:t>
            </a:r>
            <a:r>
              <a:rPr lang="de-DE" dirty="0">
                <a:solidFill>
                  <a:schemeClr val="tx1"/>
                </a:solidFill>
              </a:rPr>
              <a:t> </a:t>
            </a:r>
            <a:r>
              <a:rPr lang="de-DE" dirty="0" err="1">
                <a:solidFill>
                  <a:schemeClr val="tx1"/>
                </a:solidFill>
              </a:rPr>
              <a:t>call</a:t>
            </a:r>
            <a:endParaRPr lang="de-DE" dirty="0">
              <a:solidFill>
                <a:schemeClr val="tx1"/>
              </a:solidFill>
            </a:endParaRPr>
          </a:p>
          <a:p>
            <a:pPr>
              <a:lnSpc>
                <a:spcPct val="150000"/>
              </a:lnSpc>
              <a:buClr>
                <a:schemeClr val="accent1"/>
              </a:buClr>
            </a:pPr>
            <a:r>
              <a:rPr lang="de-DE" b="1" dirty="0" err="1"/>
              <a:t>Expected</a:t>
            </a:r>
            <a:r>
              <a:rPr lang="de-DE" b="1" dirty="0"/>
              <a:t> Outcomes: </a:t>
            </a:r>
            <a:r>
              <a:rPr lang="de-DE" dirty="0" err="1"/>
              <a:t>what</a:t>
            </a:r>
            <a:r>
              <a:rPr lang="de-DE" dirty="0"/>
              <a:t> </a:t>
            </a:r>
            <a:r>
              <a:rPr lang="de-DE" dirty="0" err="1"/>
              <a:t>is</a:t>
            </a:r>
            <a:r>
              <a:rPr lang="de-DE" dirty="0"/>
              <a:t> </a:t>
            </a:r>
            <a:r>
              <a:rPr lang="de-DE" dirty="0" err="1"/>
              <a:t>supposed</a:t>
            </a:r>
            <a:r>
              <a:rPr lang="de-DE" dirty="0"/>
              <a:t> </a:t>
            </a:r>
            <a:r>
              <a:rPr lang="de-DE" dirty="0" err="1"/>
              <a:t>to</a:t>
            </a:r>
            <a:r>
              <a:rPr lang="de-DE" dirty="0"/>
              <a:t> </a:t>
            </a:r>
            <a:r>
              <a:rPr lang="de-DE" dirty="0" err="1"/>
              <a:t>be</a:t>
            </a:r>
            <a:r>
              <a:rPr lang="de-DE" dirty="0"/>
              <a:t> </a:t>
            </a:r>
            <a:r>
              <a:rPr lang="de-DE" dirty="0" err="1"/>
              <a:t>achieved</a:t>
            </a:r>
            <a:r>
              <a:rPr lang="de-DE" dirty="0"/>
              <a:t> </a:t>
            </a:r>
          </a:p>
          <a:p>
            <a:pPr>
              <a:lnSpc>
                <a:spcPct val="150000"/>
              </a:lnSpc>
              <a:buClr>
                <a:schemeClr val="accent1"/>
              </a:buClr>
            </a:pPr>
            <a:r>
              <a:rPr lang="de-DE" b="1" dirty="0" err="1">
                <a:solidFill>
                  <a:schemeClr val="tx1"/>
                </a:solidFill>
              </a:rPr>
              <a:t>Scope</a:t>
            </a:r>
            <a:r>
              <a:rPr lang="de-DE" b="1" dirty="0">
                <a:solidFill>
                  <a:schemeClr val="tx1"/>
                </a:solidFill>
              </a:rPr>
              <a:t>: </a:t>
            </a:r>
            <a:r>
              <a:rPr lang="de-DE" dirty="0" err="1">
                <a:solidFill>
                  <a:schemeClr val="tx1"/>
                </a:solidFill>
              </a:rPr>
              <a:t>presents</a:t>
            </a:r>
            <a:r>
              <a:rPr lang="de-DE" dirty="0">
                <a:solidFill>
                  <a:schemeClr val="tx1"/>
                </a:solidFill>
              </a:rPr>
              <a:t> </a:t>
            </a:r>
            <a:r>
              <a:rPr lang="de-DE" dirty="0" err="1">
                <a:solidFill>
                  <a:schemeClr val="tx1"/>
                </a:solidFill>
              </a:rPr>
              <a:t>what</a:t>
            </a:r>
            <a:r>
              <a:rPr lang="de-DE" dirty="0">
                <a:solidFill>
                  <a:schemeClr val="tx1"/>
                </a:solidFill>
              </a:rPr>
              <a:t> </a:t>
            </a:r>
            <a:r>
              <a:rPr lang="de-DE" dirty="0" err="1">
                <a:solidFill>
                  <a:schemeClr val="tx1"/>
                </a:solidFill>
              </a:rPr>
              <a:t>exactly</a:t>
            </a:r>
            <a:r>
              <a:rPr lang="de-DE" dirty="0">
                <a:solidFill>
                  <a:schemeClr val="tx1"/>
                </a:solidFill>
              </a:rPr>
              <a:t> </a:t>
            </a:r>
            <a:r>
              <a:rPr lang="de-DE" dirty="0" err="1">
                <a:solidFill>
                  <a:schemeClr val="tx1"/>
                </a:solidFill>
              </a:rPr>
              <a:t>is</a:t>
            </a:r>
            <a:r>
              <a:rPr lang="de-DE" dirty="0">
                <a:solidFill>
                  <a:schemeClr val="tx1"/>
                </a:solidFill>
              </a:rPr>
              <a:t> </a:t>
            </a:r>
            <a:r>
              <a:rPr lang="de-DE" dirty="0" err="1">
                <a:solidFill>
                  <a:schemeClr val="tx1"/>
                </a:solidFill>
              </a:rPr>
              <a:t>expected</a:t>
            </a:r>
            <a:r>
              <a:rPr lang="de-DE" dirty="0">
                <a:solidFill>
                  <a:schemeClr val="tx1"/>
                </a:solidFill>
              </a:rPr>
              <a:t> </a:t>
            </a:r>
            <a:r>
              <a:rPr lang="de-DE" dirty="0" err="1">
                <a:solidFill>
                  <a:schemeClr val="tx1"/>
                </a:solidFill>
              </a:rPr>
              <a:t>to</a:t>
            </a:r>
            <a:r>
              <a:rPr lang="de-DE" dirty="0">
                <a:solidFill>
                  <a:schemeClr val="tx1"/>
                </a:solidFill>
              </a:rPr>
              <a:t> </a:t>
            </a:r>
            <a:r>
              <a:rPr lang="de-DE" dirty="0" err="1">
                <a:solidFill>
                  <a:schemeClr val="tx1"/>
                </a:solidFill>
              </a:rPr>
              <a:t>be</a:t>
            </a:r>
            <a:r>
              <a:rPr lang="de-DE" dirty="0">
                <a:solidFill>
                  <a:schemeClr val="tx1"/>
                </a:solidFill>
              </a:rPr>
              <a:t> </a:t>
            </a:r>
            <a:r>
              <a:rPr lang="de-DE" dirty="0" err="1">
                <a:solidFill>
                  <a:schemeClr val="tx1"/>
                </a:solidFill>
              </a:rPr>
              <a:t>done</a:t>
            </a:r>
            <a:r>
              <a:rPr lang="de-DE" dirty="0">
                <a:solidFill>
                  <a:schemeClr val="tx1"/>
                </a:solidFill>
              </a:rPr>
              <a:t>  </a:t>
            </a:r>
          </a:p>
        </p:txBody>
      </p:sp>
      <p:sp>
        <p:nvSpPr>
          <p:cNvPr id="4" name="Titolo 1"/>
          <p:cNvSpPr txBox="1">
            <a:spLocks/>
          </p:cNvSpPr>
          <p:nvPr/>
        </p:nvSpPr>
        <p:spPr bwMode="auto">
          <a:xfrm>
            <a:off x="2163704" y="867172"/>
            <a:ext cx="6507342" cy="432048"/>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noAutofit/>
          </a:bodyPr>
          <a:lstStyle>
            <a:lvl1pPr marL="358775" indent="-358775" algn="l" rtl="0" eaLnBrk="0" fontAlgn="base" hangingPunct="0">
              <a:spcBef>
                <a:spcPct val="0"/>
              </a:spcBef>
              <a:spcAft>
                <a:spcPct val="0"/>
              </a:spcAft>
              <a:defRPr sz="2200" b="1">
                <a:solidFill>
                  <a:srgbClr val="578DA3"/>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endParaRPr lang="en-GB" sz="2400" kern="0" dirty="0">
              <a:solidFill>
                <a:schemeClr val="accent2"/>
              </a:solidFill>
            </a:endParaRPr>
          </a:p>
        </p:txBody>
      </p:sp>
      <p:pic>
        <p:nvPicPr>
          <p:cNvPr id="6" name="Picture 2">
            <a:extLst>
              <a:ext uri="{FF2B5EF4-FFF2-40B4-BE49-F238E27FC236}">
                <a16:creationId xmlns:a16="http://schemas.microsoft.com/office/drawing/2014/main" id="{89CA245A-A9AE-FF4F-BDCE-B90D9287575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21341" y="1514878"/>
            <a:ext cx="1669027" cy="11220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97550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8701" y="397889"/>
            <a:ext cx="1603260" cy="431724"/>
          </a:xfrm>
        </p:spPr>
        <p:txBody>
          <a:bodyPr/>
          <a:lstStyle/>
          <a:p>
            <a:r>
              <a:rPr lang="en-US" sz="2400" i="1" dirty="0">
                <a:solidFill>
                  <a:schemeClr val="tx1"/>
                </a:solidFill>
                <a:cs typeface="Arial" panose="020B0604020202020204" pitchFamily="34" charset="0"/>
              </a:rPr>
              <a:t>Example</a:t>
            </a:r>
            <a:r>
              <a:rPr lang="en-US" sz="2400" dirty="0">
                <a:solidFill>
                  <a:schemeClr val="tx1"/>
                </a:solidFill>
                <a:cs typeface="Arial" panose="020B0604020202020204" pitchFamily="34" charset="0"/>
              </a:rPr>
              <a:t>: </a:t>
            </a:r>
            <a:br>
              <a:rPr lang="en-US" sz="2400" dirty="0">
                <a:solidFill>
                  <a:schemeClr val="tx1"/>
                </a:solidFill>
                <a:cs typeface="Arial" panose="020B0604020202020204" pitchFamily="34" charset="0"/>
              </a:rPr>
            </a:br>
            <a:endParaRPr lang="de-AT" dirty="0"/>
          </a:p>
        </p:txBody>
      </p:sp>
      <p:grpSp>
        <p:nvGrpSpPr>
          <p:cNvPr id="100" name="Gruppieren 99"/>
          <p:cNvGrpSpPr/>
          <p:nvPr/>
        </p:nvGrpSpPr>
        <p:grpSpPr>
          <a:xfrm>
            <a:off x="101328" y="1078901"/>
            <a:ext cx="1383697" cy="889864"/>
            <a:chOff x="1009682" y="908720"/>
            <a:chExt cx="1557928" cy="889864"/>
          </a:xfrm>
        </p:grpSpPr>
        <p:sp>
          <p:nvSpPr>
            <p:cNvPr id="79" name="Pfeil nach rechts 78"/>
            <p:cNvSpPr/>
            <p:nvPr/>
          </p:nvSpPr>
          <p:spPr>
            <a:xfrm>
              <a:off x="1094892" y="908720"/>
              <a:ext cx="1472718" cy="889864"/>
            </a:xfrm>
            <a:prstGeom prst="rightArrow">
              <a:avLst/>
            </a:prstGeom>
            <a:noFill/>
            <a:ln w="19050" cap="flat" cmpd="sng" algn="ctr">
              <a:solidFill>
                <a:srgbClr val="ED7D31"/>
              </a:solidFill>
              <a:prstDash val="solid"/>
              <a:miter lim="800000"/>
            </a:ln>
            <a:effectLst/>
          </p:spPr>
          <p:txBody>
            <a:bodyPr rtlCol="0" anchor="ctr"/>
            <a:lstStyle/>
            <a:p>
              <a:pPr algn="ctr" defTabSz="457200">
                <a:defRPr/>
              </a:pPr>
              <a:endParaRPr lang="de-DE" sz="3600" kern="0">
                <a:solidFill>
                  <a:prstClr val="white"/>
                </a:solidFill>
                <a:latin typeface="Calibri" panose="020F0502020204030204"/>
              </a:endParaRPr>
            </a:p>
          </p:txBody>
        </p:sp>
        <p:sp>
          <p:nvSpPr>
            <p:cNvPr id="80" name="Textfeld 79"/>
            <p:cNvSpPr txBox="1"/>
            <p:nvPr/>
          </p:nvSpPr>
          <p:spPr>
            <a:xfrm>
              <a:off x="1009682" y="1177007"/>
              <a:ext cx="1468342" cy="307777"/>
            </a:xfrm>
            <a:prstGeom prst="rect">
              <a:avLst/>
            </a:prstGeom>
            <a:noFill/>
          </p:spPr>
          <p:txBody>
            <a:bodyPr wrap="square" rtlCol="0">
              <a:spAutoFit/>
            </a:bodyPr>
            <a:lstStyle/>
            <a:p>
              <a:pPr algn="ctr">
                <a:defRPr/>
              </a:pPr>
              <a:r>
                <a:rPr lang="de-DE" sz="1400" kern="0" dirty="0">
                  <a:solidFill>
                    <a:srgbClr val="5B9BD5"/>
                  </a:solidFill>
                  <a:latin typeface="Calibri" panose="020F0502020204030204"/>
                </a:rPr>
                <a:t>Topic ID</a:t>
              </a:r>
            </a:p>
          </p:txBody>
        </p:sp>
      </p:grpSp>
      <p:grpSp>
        <p:nvGrpSpPr>
          <p:cNvPr id="99" name="Gruppieren 98"/>
          <p:cNvGrpSpPr/>
          <p:nvPr/>
        </p:nvGrpSpPr>
        <p:grpSpPr>
          <a:xfrm>
            <a:off x="153127" y="3647580"/>
            <a:ext cx="1308016" cy="889864"/>
            <a:chOff x="1094892" y="1628800"/>
            <a:chExt cx="1472717" cy="889864"/>
          </a:xfrm>
        </p:grpSpPr>
        <p:sp>
          <p:nvSpPr>
            <p:cNvPr id="85" name="Pfeil nach rechts 84"/>
            <p:cNvSpPr/>
            <p:nvPr/>
          </p:nvSpPr>
          <p:spPr>
            <a:xfrm>
              <a:off x="1094892" y="1628800"/>
              <a:ext cx="1472717" cy="889864"/>
            </a:xfrm>
            <a:prstGeom prst="rightArrow">
              <a:avLst/>
            </a:prstGeom>
            <a:noFill/>
            <a:ln w="19050" cap="flat" cmpd="sng" algn="ctr">
              <a:solidFill>
                <a:srgbClr val="ED7D31"/>
              </a:solidFill>
              <a:prstDash val="solid"/>
              <a:miter lim="800000"/>
            </a:ln>
            <a:effectLst/>
          </p:spPr>
          <p:txBody>
            <a:bodyPr rtlCol="0" anchor="ctr"/>
            <a:lstStyle/>
            <a:p>
              <a:pPr algn="ctr" defTabSz="457200">
                <a:defRPr/>
              </a:pPr>
              <a:endParaRPr lang="de-DE" sz="3600" kern="0">
                <a:solidFill>
                  <a:prstClr val="white"/>
                </a:solidFill>
                <a:latin typeface="Calibri" panose="020F0502020204030204"/>
              </a:endParaRPr>
            </a:p>
          </p:txBody>
        </p:sp>
        <p:sp>
          <p:nvSpPr>
            <p:cNvPr id="86" name="Textfeld 85"/>
            <p:cNvSpPr txBox="1"/>
            <p:nvPr/>
          </p:nvSpPr>
          <p:spPr>
            <a:xfrm>
              <a:off x="1121781" y="1826548"/>
              <a:ext cx="1321632" cy="523220"/>
            </a:xfrm>
            <a:prstGeom prst="rect">
              <a:avLst/>
            </a:prstGeom>
            <a:noFill/>
            <a:ln>
              <a:noFill/>
            </a:ln>
          </p:spPr>
          <p:txBody>
            <a:bodyPr wrap="square" rtlCol="0">
              <a:spAutoFit/>
            </a:bodyPr>
            <a:lstStyle/>
            <a:p>
              <a:pPr algn="ctr">
                <a:defRPr/>
              </a:pPr>
              <a:r>
                <a:rPr lang="en-GB" sz="1400" kern="0" dirty="0">
                  <a:solidFill>
                    <a:srgbClr val="5B9BD5"/>
                  </a:solidFill>
                  <a:latin typeface="Calibri" panose="020F0502020204030204"/>
                </a:rPr>
                <a:t>Expected Outcome</a:t>
              </a:r>
            </a:p>
          </p:txBody>
        </p:sp>
      </p:grpSp>
      <p:grpSp>
        <p:nvGrpSpPr>
          <p:cNvPr id="22" name="Gruppieren 21"/>
          <p:cNvGrpSpPr/>
          <p:nvPr/>
        </p:nvGrpSpPr>
        <p:grpSpPr>
          <a:xfrm>
            <a:off x="77446" y="4793938"/>
            <a:ext cx="1308016" cy="889864"/>
            <a:chOff x="1094892" y="2348880"/>
            <a:chExt cx="1472717" cy="889864"/>
          </a:xfrm>
        </p:grpSpPr>
        <p:sp>
          <p:nvSpPr>
            <p:cNvPr id="23" name="Pfeil nach rechts 22"/>
            <p:cNvSpPr/>
            <p:nvPr/>
          </p:nvSpPr>
          <p:spPr>
            <a:xfrm>
              <a:off x="1094892" y="2348880"/>
              <a:ext cx="1472717" cy="889864"/>
            </a:xfrm>
            <a:prstGeom prst="rightArrow">
              <a:avLst/>
            </a:prstGeom>
            <a:noFill/>
            <a:ln w="19050" cap="flat" cmpd="sng" algn="ctr">
              <a:solidFill>
                <a:srgbClr val="ED7D31"/>
              </a:solidFill>
              <a:prstDash val="solid"/>
              <a:miter lim="800000"/>
            </a:ln>
            <a:effectLst/>
          </p:spPr>
          <p:txBody>
            <a:bodyPr rtlCol="0" anchor="ctr"/>
            <a:lstStyle/>
            <a:p>
              <a:pPr algn="ctr" defTabSz="457200">
                <a:defRPr/>
              </a:pPr>
              <a:endParaRPr lang="de-DE" sz="3600" kern="0">
                <a:solidFill>
                  <a:prstClr val="white"/>
                </a:solidFill>
                <a:latin typeface="Calibri" panose="020F0502020204030204"/>
              </a:endParaRPr>
            </a:p>
          </p:txBody>
        </p:sp>
        <p:sp>
          <p:nvSpPr>
            <p:cNvPr id="24" name="Textfeld 23"/>
            <p:cNvSpPr txBox="1"/>
            <p:nvPr/>
          </p:nvSpPr>
          <p:spPr>
            <a:xfrm>
              <a:off x="1121781" y="2629892"/>
              <a:ext cx="1321632" cy="307776"/>
            </a:xfrm>
            <a:prstGeom prst="rect">
              <a:avLst/>
            </a:prstGeom>
            <a:noFill/>
            <a:ln>
              <a:noFill/>
            </a:ln>
          </p:spPr>
          <p:txBody>
            <a:bodyPr wrap="square" rtlCol="0">
              <a:spAutoFit/>
            </a:bodyPr>
            <a:lstStyle/>
            <a:p>
              <a:pPr algn="ctr">
                <a:defRPr/>
              </a:pPr>
              <a:r>
                <a:rPr lang="de-DE" sz="1400" kern="0" dirty="0" err="1">
                  <a:solidFill>
                    <a:srgbClr val="5B9BD5"/>
                  </a:solidFill>
                  <a:latin typeface="Calibri" panose="020F0502020204030204"/>
                </a:rPr>
                <a:t>Scope</a:t>
              </a:r>
              <a:endParaRPr lang="de-DE" sz="1400" kern="0" dirty="0">
                <a:solidFill>
                  <a:srgbClr val="5B9BD5"/>
                </a:solidFill>
                <a:latin typeface="Calibri" panose="020F0502020204030204"/>
              </a:endParaRPr>
            </a:p>
          </p:txBody>
        </p:sp>
      </p:grpSp>
      <p:grpSp>
        <p:nvGrpSpPr>
          <p:cNvPr id="25" name="Gruppieren 24"/>
          <p:cNvGrpSpPr/>
          <p:nvPr/>
        </p:nvGrpSpPr>
        <p:grpSpPr>
          <a:xfrm>
            <a:off x="153127" y="2056290"/>
            <a:ext cx="1308016" cy="889864"/>
            <a:chOff x="1094892" y="2348880"/>
            <a:chExt cx="1472717" cy="889864"/>
          </a:xfrm>
        </p:grpSpPr>
        <p:sp>
          <p:nvSpPr>
            <p:cNvPr id="26" name="Pfeil nach rechts 25"/>
            <p:cNvSpPr/>
            <p:nvPr/>
          </p:nvSpPr>
          <p:spPr>
            <a:xfrm>
              <a:off x="1094892" y="2348880"/>
              <a:ext cx="1472717" cy="889864"/>
            </a:xfrm>
            <a:prstGeom prst="rightArrow">
              <a:avLst/>
            </a:prstGeom>
            <a:noFill/>
            <a:ln w="19050" cap="flat" cmpd="sng" algn="ctr">
              <a:solidFill>
                <a:srgbClr val="ED7D31"/>
              </a:solidFill>
              <a:prstDash val="solid"/>
              <a:miter lim="800000"/>
            </a:ln>
            <a:effectLst/>
          </p:spPr>
          <p:txBody>
            <a:bodyPr rtlCol="0" anchor="ctr"/>
            <a:lstStyle/>
            <a:p>
              <a:pPr algn="ctr" defTabSz="457200">
                <a:defRPr/>
              </a:pPr>
              <a:endParaRPr lang="de-DE" sz="3600" kern="0">
                <a:solidFill>
                  <a:prstClr val="white"/>
                </a:solidFill>
                <a:latin typeface="Calibri" panose="020F0502020204030204"/>
              </a:endParaRPr>
            </a:p>
          </p:txBody>
        </p:sp>
        <p:sp>
          <p:nvSpPr>
            <p:cNvPr id="27" name="Textfeld 26"/>
            <p:cNvSpPr txBox="1"/>
            <p:nvPr/>
          </p:nvSpPr>
          <p:spPr>
            <a:xfrm>
              <a:off x="1119092" y="2507885"/>
              <a:ext cx="1321632" cy="523220"/>
            </a:xfrm>
            <a:prstGeom prst="rect">
              <a:avLst/>
            </a:prstGeom>
            <a:noFill/>
            <a:ln>
              <a:noFill/>
            </a:ln>
          </p:spPr>
          <p:txBody>
            <a:bodyPr wrap="square" rtlCol="0">
              <a:spAutoFit/>
            </a:bodyPr>
            <a:lstStyle/>
            <a:p>
              <a:pPr algn="ctr">
                <a:defRPr/>
              </a:pPr>
              <a:r>
                <a:rPr lang="en-GB" sz="1400" kern="0" dirty="0">
                  <a:solidFill>
                    <a:srgbClr val="5B9BD5"/>
                  </a:solidFill>
                  <a:latin typeface="Calibri" panose="020F0502020204030204"/>
                </a:rPr>
                <a:t>Specific Conditions</a:t>
              </a:r>
            </a:p>
          </p:txBody>
        </p:sp>
      </p:grpSp>
      <p:sp>
        <p:nvSpPr>
          <p:cNvPr id="3" name="Rechteck 2"/>
          <p:cNvSpPr/>
          <p:nvPr/>
        </p:nvSpPr>
        <p:spPr>
          <a:xfrm>
            <a:off x="1577080" y="1932071"/>
            <a:ext cx="8193267" cy="1477328"/>
          </a:xfrm>
          <a:prstGeom prst="rect">
            <a:avLst/>
          </a:prstGeom>
        </p:spPr>
        <p:txBody>
          <a:bodyPr wrap="square">
            <a:spAutoFit/>
          </a:bodyPr>
          <a:lstStyle/>
          <a:p>
            <a:r>
              <a:rPr lang="en-US" b="1" u="sng" kern="0" dirty="0">
                <a:solidFill>
                  <a:schemeClr val="tx2"/>
                </a:solidFill>
                <a:cs typeface="Arial" panose="020B0604020202020204" pitchFamily="34" charset="0"/>
              </a:rPr>
              <a:t>Expected EU contribution per project: </a:t>
            </a:r>
            <a:r>
              <a:rPr lang="en-US" kern="0" dirty="0">
                <a:solidFill>
                  <a:schemeClr val="tx2"/>
                </a:solidFill>
                <a:cs typeface="Arial" panose="020B0604020202020204" pitchFamily="34" charset="0"/>
              </a:rPr>
              <a:t>between EUR 4 and 6 Million</a:t>
            </a:r>
          </a:p>
          <a:p>
            <a:r>
              <a:rPr lang="en-US" b="1" u="sng" kern="0" dirty="0">
                <a:solidFill>
                  <a:schemeClr val="tx2"/>
                </a:solidFill>
                <a:cs typeface="Arial" panose="020B0604020202020204" pitchFamily="34" charset="0"/>
              </a:rPr>
              <a:t>Indicative budget: </a:t>
            </a:r>
            <a:r>
              <a:rPr lang="en-US" kern="0" dirty="0">
                <a:solidFill>
                  <a:schemeClr val="tx2"/>
                </a:solidFill>
                <a:cs typeface="Arial" panose="020B0604020202020204" pitchFamily="34" charset="0"/>
              </a:rPr>
              <a:t>Total budget for the topic is EUR 12 </a:t>
            </a:r>
            <a:r>
              <a:rPr lang="en-US" kern="0" dirty="0" err="1">
                <a:solidFill>
                  <a:schemeClr val="tx2"/>
                </a:solidFill>
                <a:cs typeface="Arial" panose="020B0604020202020204" pitchFamily="34" charset="0"/>
              </a:rPr>
              <a:t>Mililion</a:t>
            </a:r>
            <a:endParaRPr lang="en-US" kern="0" dirty="0">
              <a:solidFill>
                <a:schemeClr val="tx2"/>
              </a:solidFill>
              <a:cs typeface="Arial" panose="020B0604020202020204" pitchFamily="34" charset="0"/>
            </a:endParaRPr>
          </a:p>
          <a:p>
            <a:r>
              <a:rPr lang="en-US" b="1" u="sng" kern="0" dirty="0">
                <a:solidFill>
                  <a:schemeClr val="tx2"/>
                </a:solidFill>
                <a:cs typeface="Arial" panose="020B0604020202020204" pitchFamily="34" charset="0"/>
              </a:rPr>
              <a:t>Type of Action: </a:t>
            </a:r>
            <a:r>
              <a:rPr lang="en-US" kern="0" dirty="0">
                <a:solidFill>
                  <a:schemeClr val="tx2"/>
                </a:solidFill>
                <a:cs typeface="Arial" panose="020B0604020202020204" pitchFamily="34" charset="0"/>
              </a:rPr>
              <a:t>Research and Innovation Action</a:t>
            </a:r>
          </a:p>
          <a:p>
            <a:r>
              <a:rPr lang="en-US" b="1" u="sng" kern="0" dirty="0">
                <a:solidFill>
                  <a:schemeClr val="tx2"/>
                </a:solidFill>
                <a:cs typeface="Arial" panose="020B0604020202020204" pitchFamily="34" charset="0"/>
              </a:rPr>
              <a:t>Eligibility conditions: </a:t>
            </a:r>
            <a:r>
              <a:rPr lang="en-US" kern="0" dirty="0">
                <a:solidFill>
                  <a:schemeClr val="tx2"/>
                </a:solidFill>
                <a:cs typeface="Arial" panose="020B0604020202020204" pitchFamily="34" charset="0"/>
              </a:rPr>
              <a:t>see Annex B</a:t>
            </a:r>
          </a:p>
          <a:p>
            <a:r>
              <a:rPr lang="en-US" b="1" u="sng" kern="0" dirty="0">
                <a:solidFill>
                  <a:schemeClr val="tx2"/>
                </a:solidFill>
                <a:cs typeface="Arial" panose="020B0604020202020204" pitchFamily="34" charset="0"/>
              </a:rPr>
              <a:t>Technology Readiness Level: </a:t>
            </a:r>
            <a:r>
              <a:rPr lang="en-US" kern="0" dirty="0">
                <a:solidFill>
                  <a:schemeClr val="tx2"/>
                </a:solidFill>
                <a:cs typeface="Arial" panose="020B0604020202020204" pitchFamily="34" charset="0"/>
              </a:rPr>
              <a:t>Activities are expected to achieve TLR 3-5</a:t>
            </a:r>
          </a:p>
        </p:txBody>
      </p:sp>
      <p:sp>
        <p:nvSpPr>
          <p:cNvPr id="4" name="Rechteck 3"/>
          <p:cNvSpPr/>
          <p:nvPr/>
        </p:nvSpPr>
        <p:spPr>
          <a:xfrm>
            <a:off x="1560706" y="1179127"/>
            <a:ext cx="9347160" cy="877163"/>
          </a:xfrm>
          <a:prstGeom prst="rect">
            <a:avLst/>
          </a:prstGeom>
        </p:spPr>
        <p:txBody>
          <a:bodyPr wrap="square">
            <a:spAutoFit/>
          </a:bodyPr>
          <a:lstStyle/>
          <a:p>
            <a:r>
              <a:rPr lang="de-AT" b="1" dirty="0"/>
              <a:t>HORIZON-CL6-2021-BIODIV-01-11: </a:t>
            </a:r>
            <a:r>
              <a:rPr lang="en-US" b="1" dirty="0"/>
              <a:t>What else is out there? Exploring the connection between biodiversity, ecosystems services, pandemics and epidemic risk </a:t>
            </a:r>
            <a:br>
              <a:rPr lang="en-US" sz="1500" b="1" u="sng" kern="0" dirty="0">
                <a:cs typeface="Arial" panose="020B0604020202020204" pitchFamily="34" charset="0"/>
              </a:rPr>
            </a:br>
            <a:endParaRPr lang="en-US" sz="1500" b="1" u="sng" kern="0" dirty="0">
              <a:cs typeface="Arial" panose="020B0604020202020204" pitchFamily="34" charset="0"/>
            </a:endParaRPr>
          </a:p>
        </p:txBody>
      </p:sp>
      <p:sp>
        <p:nvSpPr>
          <p:cNvPr id="5" name="Rechteck 4"/>
          <p:cNvSpPr/>
          <p:nvPr/>
        </p:nvSpPr>
        <p:spPr>
          <a:xfrm>
            <a:off x="1577080" y="3536270"/>
            <a:ext cx="9144000" cy="1246495"/>
          </a:xfrm>
          <a:prstGeom prst="rect">
            <a:avLst/>
          </a:prstGeom>
        </p:spPr>
        <p:txBody>
          <a:bodyPr wrap="square">
            <a:spAutoFit/>
          </a:bodyPr>
          <a:lstStyle/>
          <a:p>
            <a:r>
              <a:rPr lang="en-US" sz="1500" dirty="0"/>
              <a:t>Successful proposal will contribute to European Green Deal priorities and the EU biodiversity strategy for 2030, whilst supporting the EU’s response to the coronavirus and other zoonotic outbreaks, in the context of EU’s goal of leading just digital, economic and ecological transitions that will leave no one behind, One Health approaches, and the future European Health Union. </a:t>
            </a:r>
            <a:r>
              <a:rPr lang="en-US" sz="1500" b="1" dirty="0"/>
              <a:t>Projects results</a:t>
            </a:r>
            <a:r>
              <a:rPr lang="en-US" sz="1500" dirty="0"/>
              <a:t> are expected to contribute to </a:t>
            </a:r>
            <a:r>
              <a:rPr lang="en-US" sz="1500" kern="0" dirty="0">
                <a:cs typeface="Arial" panose="020B0604020202020204" pitchFamily="34" charset="0"/>
              </a:rPr>
              <a:t>[…] </a:t>
            </a:r>
          </a:p>
        </p:txBody>
      </p:sp>
      <p:sp>
        <p:nvSpPr>
          <p:cNvPr id="6" name="Rechteck 5"/>
          <p:cNvSpPr/>
          <p:nvPr/>
        </p:nvSpPr>
        <p:spPr>
          <a:xfrm>
            <a:off x="1507569" y="4722291"/>
            <a:ext cx="8869345" cy="1323439"/>
          </a:xfrm>
          <a:prstGeom prst="rect">
            <a:avLst/>
          </a:prstGeom>
        </p:spPr>
        <p:txBody>
          <a:bodyPr wrap="square">
            <a:spAutoFit/>
          </a:bodyPr>
          <a:lstStyle/>
          <a:p>
            <a:r>
              <a:rPr lang="en-US" sz="1600" dirty="0"/>
              <a:t>Wildlife microbiomes, whether symbiotic, commensal or pathogenic, and their potential to spread by crossing interspecies barriers, eventually reaching humans via transitional interfaces (e.g. </a:t>
            </a:r>
            <a:r>
              <a:rPr lang="en-US" sz="1600" dirty="0" err="1"/>
              <a:t>peri</a:t>
            </a:r>
            <a:r>
              <a:rPr lang="en-US" sz="1600" dirty="0"/>
              <a:t>-urban, farming areas), are still largely unknown. </a:t>
            </a:r>
            <a:r>
              <a:rPr lang="en-US" sz="1600" kern="0" dirty="0"/>
              <a:t>[…] </a:t>
            </a:r>
            <a:r>
              <a:rPr lang="en-US" sz="1600" dirty="0"/>
              <a:t>The impacts of land use and climate change on biodiversity, ecosystem services and pandemics should be also taken into account, as well as any recent IPBES reports on the links between biodiversity and pandemics </a:t>
            </a:r>
            <a:r>
              <a:rPr lang="en-US" sz="1600" kern="0" dirty="0"/>
              <a:t>[…] </a:t>
            </a:r>
          </a:p>
        </p:txBody>
      </p:sp>
    </p:spTree>
    <p:extLst>
      <p:ext uri="{BB962C8B-B14F-4D97-AF65-F5344CB8AC3E}">
        <p14:creationId xmlns:p14="http://schemas.microsoft.com/office/powerpoint/2010/main" val="35133420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kern="0" dirty="0"/>
              <a:t>Deconstructing a call text</a:t>
            </a:r>
            <a:br>
              <a:rPr lang="en-GB" kern="0" dirty="0"/>
            </a:br>
            <a:endParaRPr lang="de-AT" dirty="0"/>
          </a:p>
        </p:txBody>
      </p:sp>
      <p:sp>
        <p:nvSpPr>
          <p:cNvPr id="3" name="Inhaltsplatzhalter 2"/>
          <p:cNvSpPr>
            <a:spLocks noGrp="1"/>
          </p:cNvSpPr>
          <p:nvPr>
            <p:ph idx="4294967295"/>
          </p:nvPr>
        </p:nvSpPr>
        <p:spPr>
          <a:xfrm>
            <a:off x="403904" y="1229046"/>
            <a:ext cx="8267142" cy="1135063"/>
          </a:xfrm>
        </p:spPr>
        <p:txBody>
          <a:bodyPr>
            <a:noAutofit/>
          </a:bodyPr>
          <a:lstStyle/>
          <a:p>
            <a:pPr>
              <a:lnSpc>
                <a:spcPct val="150000"/>
              </a:lnSpc>
              <a:buClr>
                <a:schemeClr val="accent1"/>
              </a:buClr>
            </a:pPr>
            <a:r>
              <a:rPr lang="en-GB" b="1" dirty="0">
                <a:solidFill>
                  <a:schemeClr val="tx1"/>
                </a:solidFill>
              </a:rPr>
              <a:t>Specific Conditions: </a:t>
            </a:r>
            <a:r>
              <a:rPr lang="en-GB" dirty="0">
                <a:solidFill>
                  <a:schemeClr val="tx1"/>
                </a:solidFill>
              </a:rPr>
              <a:t>main information about the call</a:t>
            </a:r>
          </a:p>
          <a:p>
            <a:pPr>
              <a:lnSpc>
                <a:spcPct val="150000"/>
              </a:lnSpc>
              <a:buClr>
                <a:schemeClr val="accent1"/>
              </a:buClr>
            </a:pPr>
            <a:r>
              <a:rPr lang="en-GB" b="1" dirty="0"/>
              <a:t>Expected Outcomes: </a:t>
            </a:r>
            <a:r>
              <a:rPr lang="en-GB" dirty="0"/>
              <a:t>what is supposed to be achieved</a:t>
            </a:r>
          </a:p>
          <a:p>
            <a:pPr marL="0" indent="0">
              <a:lnSpc>
                <a:spcPct val="150000"/>
              </a:lnSpc>
              <a:buClr>
                <a:schemeClr val="accent1"/>
              </a:buClr>
              <a:buNone/>
            </a:pPr>
            <a:endParaRPr lang="de-DE" dirty="0"/>
          </a:p>
          <a:p>
            <a:pPr>
              <a:lnSpc>
                <a:spcPct val="150000"/>
              </a:lnSpc>
              <a:buClr>
                <a:schemeClr val="accent1"/>
              </a:buClr>
            </a:pPr>
            <a:r>
              <a:rPr lang="de-DE" b="1" dirty="0" err="1">
                <a:solidFill>
                  <a:schemeClr val="tx1"/>
                </a:solidFill>
              </a:rPr>
              <a:t>Scope</a:t>
            </a:r>
            <a:r>
              <a:rPr lang="de-DE" b="1" dirty="0">
                <a:solidFill>
                  <a:schemeClr val="tx1"/>
                </a:solidFill>
              </a:rPr>
              <a:t>: </a:t>
            </a:r>
            <a:r>
              <a:rPr lang="de-DE" dirty="0" err="1">
                <a:solidFill>
                  <a:schemeClr val="tx1"/>
                </a:solidFill>
              </a:rPr>
              <a:t>presents</a:t>
            </a:r>
            <a:r>
              <a:rPr lang="de-DE" dirty="0">
                <a:solidFill>
                  <a:schemeClr val="tx1"/>
                </a:solidFill>
              </a:rPr>
              <a:t> </a:t>
            </a:r>
            <a:r>
              <a:rPr lang="de-DE" dirty="0" err="1">
                <a:solidFill>
                  <a:schemeClr val="tx1"/>
                </a:solidFill>
              </a:rPr>
              <a:t>what</a:t>
            </a:r>
            <a:r>
              <a:rPr lang="de-DE" dirty="0">
                <a:solidFill>
                  <a:schemeClr val="tx1"/>
                </a:solidFill>
              </a:rPr>
              <a:t> </a:t>
            </a:r>
            <a:r>
              <a:rPr lang="de-DE" dirty="0" err="1">
                <a:solidFill>
                  <a:schemeClr val="tx1"/>
                </a:solidFill>
              </a:rPr>
              <a:t>exactly</a:t>
            </a:r>
            <a:r>
              <a:rPr lang="de-DE" dirty="0">
                <a:solidFill>
                  <a:schemeClr val="tx1"/>
                </a:solidFill>
              </a:rPr>
              <a:t> </a:t>
            </a:r>
            <a:r>
              <a:rPr lang="de-DE" dirty="0" err="1">
                <a:solidFill>
                  <a:schemeClr val="tx1"/>
                </a:solidFill>
              </a:rPr>
              <a:t>is</a:t>
            </a:r>
            <a:r>
              <a:rPr lang="de-DE" dirty="0">
                <a:solidFill>
                  <a:schemeClr val="tx1"/>
                </a:solidFill>
              </a:rPr>
              <a:t> </a:t>
            </a:r>
            <a:r>
              <a:rPr lang="de-DE" dirty="0" err="1">
                <a:solidFill>
                  <a:schemeClr val="tx1"/>
                </a:solidFill>
              </a:rPr>
              <a:t>expected</a:t>
            </a:r>
            <a:r>
              <a:rPr lang="de-DE" dirty="0">
                <a:solidFill>
                  <a:schemeClr val="tx1"/>
                </a:solidFill>
              </a:rPr>
              <a:t> </a:t>
            </a:r>
            <a:r>
              <a:rPr lang="de-DE" dirty="0" err="1">
                <a:solidFill>
                  <a:schemeClr val="tx1"/>
                </a:solidFill>
              </a:rPr>
              <a:t>to</a:t>
            </a:r>
            <a:r>
              <a:rPr lang="de-DE" dirty="0">
                <a:solidFill>
                  <a:schemeClr val="tx1"/>
                </a:solidFill>
              </a:rPr>
              <a:t> </a:t>
            </a:r>
            <a:r>
              <a:rPr lang="de-DE" dirty="0" err="1">
                <a:solidFill>
                  <a:schemeClr val="tx1"/>
                </a:solidFill>
              </a:rPr>
              <a:t>be</a:t>
            </a:r>
            <a:r>
              <a:rPr lang="de-DE" dirty="0">
                <a:solidFill>
                  <a:schemeClr val="tx1"/>
                </a:solidFill>
              </a:rPr>
              <a:t> </a:t>
            </a:r>
            <a:r>
              <a:rPr lang="de-DE" dirty="0" err="1">
                <a:solidFill>
                  <a:schemeClr val="tx1"/>
                </a:solidFill>
              </a:rPr>
              <a:t>done</a:t>
            </a:r>
            <a:r>
              <a:rPr lang="de-DE" dirty="0">
                <a:solidFill>
                  <a:schemeClr val="tx1"/>
                </a:solidFill>
              </a:rPr>
              <a:t>  </a:t>
            </a:r>
          </a:p>
        </p:txBody>
      </p:sp>
      <p:sp>
        <p:nvSpPr>
          <p:cNvPr id="4" name="Titolo 1"/>
          <p:cNvSpPr txBox="1">
            <a:spLocks/>
          </p:cNvSpPr>
          <p:nvPr/>
        </p:nvSpPr>
        <p:spPr bwMode="auto">
          <a:xfrm>
            <a:off x="2163704" y="867172"/>
            <a:ext cx="6507342" cy="432048"/>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noAutofit/>
          </a:bodyPr>
          <a:lstStyle>
            <a:lvl1pPr marL="358775" indent="-358775" algn="l" rtl="0" eaLnBrk="0" fontAlgn="base" hangingPunct="0">
              <a:spcBef>
                <a:spcPct val="0"/>
              </a:spcBef>
              <a:spcAft>
                <a:spcPct val="0"/>
              </a:spcAft>
              <a:defRPr sz="2200" b="1">
                <a:solidFill>
                  <a:srgbClr val="578DA3"/>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endParaRPr lang="en-GB" sz="2400" kern="0" dirty="0">
              <a:solidFill>
                <a:schemeClr val="accent2"/>
              </a:solidFill>
            </a:endParaRPr>
          </a:p>
        </p:txBody>
      </p:sp>
      <p:pic>
        <p:nvPicPr>
          <p:cNvPr id="6" name="Picture 2">
            <a:extLst>
              <a:ext uri="{FF2B5EF4-FFF2-40B4-BE49-F238E27FC236}">
                <a16:creationId xmlns:a16="http://schemas.microsoft.com/office/drawing/2014/main" id="{89CA245A-A9AE-FF4F-BDCE-B90D9287575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821341" y="1514878"/>
            <a:ext cx="1669027" cy="11220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urved Right Arrow 4"/>
          <p:cNvSpPr/>
          <p:nvPr/>
        </p:nvSpPr>
        <p:spPr>
          <a:xfrm>
            <a:off x="1472355" y="2636912"/>
            <a:ext cx="650929" cy="65571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8" name="Curved Right Arrow 7"/>
          <p:cNvSpPr/>
          <p:nvPr/>
        </p:nvSpPr>
        <p:spPr>
          <a:xfrm>
            <a:off x="1481792" y="4171259"/>
            <a:ext cx="650929" cy="81921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10" name="Rectangle 9"/>
          <p:cNvSpPr/>
          <p:nvPr/>
        </p:nvSpPr>
        <p:spPr>
          <a:xfrm>
            <a:off x="2557235" y="4577539"/>
            <a:ext cx="4788976" cy="75387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Research &amp; Innovation Work to be done</a:t>
            </a:r>
            <a:endParaRPr lang="el-GR" sz="2800" b="1" dirty="0">
              <a:solidFill>
                <a:schemeClr val="tx1"/>
              </a:solidFill>
            </a:endParaRPr>
          </a:p>
        </p:txBody>
      </p:sp>
      <p:sp>
        <p:nvSpPr>
          <p:cNvPr id="11" name="Rectangle 10"/>
          <p:cNvSpPr/>
          <p:nvPr/>
        </p:nvSpPr>
        <p:spPr>
          <a:xfrm>
            <a:off x="8671046" y="4577539"/>
            <a:ext cx="2735707" cy="75387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Consortium</a:t>
            </a:r>
            <a:endParaRPr lang="el-GR" sz="2800" b="1" dirty="0">
              <a:solidFill>
                <a:schemeClr val="tx1"/>
              </a:solidFill>
            </a:endParaRPr>
          </a:p>
        </p:txBody>
      </p:sp>
      <p:sp>
        <p:nvSpPr>
          <p:cNvPr id="12" name="Left-Right Arrow 11"/>
          <p:cNvSpPr/>
          <p:nvPr/>
        </p:nvSpPr>
        <p:spPr>
          <a:xfrm>
            <a:off x="7656163" y="4726983"/>
            <a:ext cx="790413" cy="46163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Rectangle 12"/>
          <p:cNvSpPr/>
          <p:nvPr/>
        </p:nvSpPr>
        <p:spPr>
          <a:xfrm>
            <a:off x="2557235" y="2851688"/>
            <a:ext cx="4788976" cy="557939"/>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800" b="1" dirty="0">
                <a:solidFill>
                  <a:schemeClr val="tx1"/>
                </a:solidFill>
              </a:rPr>
              <a:t>Outcomes …</a:t>
            </a:r>
            <a:r>
              <a:rPr lang="en-US" sz="2800" b="1" dirty="0">
                <a:solidFill>
                  <a:schemeClr val="tx1"/>
                </a:solidFill>
                <a:sym typeface="Wingdings" panose="05000000000000000000" pitchFamily="2" charset="2"/>
              </a:rPr>
              <a:t> Impact</a:t>
            </a:r>
            <a:endParaRPr lang="el-GR" sz="2800" b="1" dirty="0">
              <a:solidFill>
                <a:schemeClr val="tx1"/>
              </a:solidFill>
            </a:endParaRPr>
          </a:p>
        </p:txBody>
      </p:sp>
      <p:sp>
        <p:nvSpPr>
          <p:cNvPr id="14" name="TextBox 13"/>
          <p:cNvSpPr txBox="1"/>
          <p:nvPr/>
        </p:nvSpPr>
        <p:spPr>
          <a:xfrm>
            <a:off x="403904" y="5958326"/>
            <a:ext cx="8140021" cy="400110"/>
          </a:xfrm>
          <a:prstGeom prst="rect">
            <a:avLst/>
          </a:prstGeom>
          <a:noFill/>
        </p:spPr>
        <p:txBody>
          <a:bodyPr wrap="square" rtlCol="0">
            <a:spAutoFit/>
          </a:bodyPr>
          <a:lstStyle/>
          <a:p>
            <a:r>
              <a:rPr lang="en-US" sz="2000" b="1" dirty="0">
                <a:solidFill>
                  <a:schemeClr val="accent1">
                    <a:lumMod val="75000"/>
                  </a:schemeClr>
                </a:solidFill>
                <a:sym typeface="Wingdings" panose="05000000000000000000" pitchFamily="2" charset="2"/>
              </a:rPr>
              <a:t> Check Destination as additional /background information</a:t>
            </a:r>
            <a:endParaRPr lang="el-GR" sz="2000" b="1" dirty="0">
              <a:solidFill>
                <a:schemeClr val="accent1">
                  <a:lumMod val="75000"/>
                </a:schemeClr>
              </a:solidFill>
            </a:endParaRPr>
          </a:p>
        </p:txBody>
      </p:sp>
    </p:spTree>
    <p:extLst>
      <p:ext uri="{BB962C8B-B14F-4D97-AF65-F5344CB8AC3E}">
        <p14:creationId xmlns:p14="http://schemas.microsoft.com/office/powerpoint/2010/main" val="26368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bwMode="auto">
          <a:xfrm>
            <a:off x="1631504" y="1277939"/>
            <a:ext cx="9001000" cy="219368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ctr" rtl="0" eaLnBrk="0" fontAlgn="base" hangingPunct="0">
              <a:spcBef>
                <a:spcPct val="0"/>
              </a:spcBef>
              <a:spcAft>
                <a:spcPct val="0"/>
              </a:spcAft>
              <a:defRPr sz="3200" b="1">
                <a:solidFill>
                  <a:srgbClr val="578DA3"/>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fr-FR" dirty="0"/>
              <a:t>3.</a:t>
            </a:r>
            <a:r>
              <a:rPr lang="en-US" dirty="0"/>
              <a:t> How to deconstruct a call text</a:t>
            </a:r>
          </a:p>
          <a:p>
            <a:r>
              <a:rPr lang="en-US" dirty="0"/>
              <a:t>Group Work</a:t>
            </a:r>
          </a:p>
          <a:p>
            <a:r>
              <a:rPr lang="fr-FR" dirty="0"/>
              <a:t> </a:t>
            </a:r>
            <a:endParaRPr lang="en-GB" kern="0" dirty="0"/>
          </a:p>
        </p:txBody>
      </p:sp>
      <p:sp>
        <p:nvSpPr>
          <p:cNvPr id="2" name="Titel 1"/>
          <p:cNvSpPr>
            <a:spLocks noGrp="1"/>
          </p:cNvSpPr>
          <p:nvPr>
            <p:ph type="title"/>
          </p:nvPr>
        </p:nvSpPr>
        <p:spPr/>
        <p:txBody>
          <a:bodyPr/>
          <a:lstStyle/>
          <a:p>
            <a:endParaRPr lang="de-AT" dirty="0"/>
          </a:p>
        </p:txBody>
      </p:sp>
      <p:sp>
        <p:nvSpPr>
          <p:cNvPr id="3" name="TextBox 2"/>
          <p:cNvSpPr txBox="1"/>
          <p:nvPr/>
        </p:nvSpPr>
        <p:spPr>
          <a:xfrm>
            <a:off x="759417" y="2665720"/>
            <a:ext cx="10647336" cy="3231654"/>
          </a:xfrm>
          <a:prstGeom prst="rect">
            <a:avLst/>
          </a:prstGeom>
          <a:noFill/>
        </p:spPr>
        <p:txBody>
          <a:bodyPr wrap="square" rtlCol="0">
            <a:spAutoFit/>
          </a:bodyPr>
          <a:lstStyle/>
          <a:p>
            <a:pPr>
              <a:spcAft>
                <a:spcPts val="0"/>
              </a:spcAft>
            </a:pPr>
            <a:r>
              <a:rPr lang="en-US" dirty="0">
                <a:latin typeface="Times New Roman"/>
                <a:ea typeface="Calibri"/>
              </a:rPr>
              <a:t> </a:t>
            </a:r>
            <a:endParaRPr lang="el-GR" dirty="0">
              <a:latin typeface="Times New Roman"/>
              <a:ea typeface="Calibri"/>
            </a:endParaRPr>
          </a:p>
          <a:p>
            <a:pPr marL="342900" lvl="0" indent="-342900">
              <a:spcAft>
                <a:spcPts val="0"/>
              </a:spcAft>
              <a:buFont typeface="Symbol"/>
              <a:buChar char=""/>
            </a:pPr>
            <a:r>
              <a:rPr lang="en-US" sz="2800" b="1" dirty="0">
                <a:latin typeface="Times New Roman"/>
                <a:ea typeface="Calibri"/>
              </a:rPr>
              <a:t>Read carefully the </a:t>
            </a:r>
            <a:r>
              <a:rPr lang="en-US" sz="2800" b="1" i="1" dirty="0">
                <a:latin typeface="Times New Roman"/>
                <a:ea typeface="Calibri"/>
              </a:rPr>
              <a:t>Horizon Europe topic </a:t>
            </a:r>
            <a:r>
              <a:rPr lang="en-US" sz="2800" b="1" dirty="0">
                <a:latin typeface="Times New Roman"/>
                <a:ea typeface="Calibri"/>
              </a:rPr>
              <a:t>chosen as an example for the hands-on exercise;</a:t>
            </a:r>
          </a:p>
          <a:p>
            <a:pPr marL="342900" lvl="0" indent="-342900">
              <a:spcAft>
                <a:spcPts val="0"/>
              </a:spcAft>
              <a:buFont typeface="Symbol"/>
              <a:buChar char=""/>
            </a:pPr>
            <a:endParaRPr lang="el-GR" sz="2800" dirty="0">
              <a:latin typeface="Times New Roman"/>
              <a:ea typeface="Calibri"/>
            </a:endParaRPr>
          </a:p>
          <a:p>
            <a:pPr marL="342900" lvl="0" indent="-342900">
              <a:spcAft>
                <a:spcPts val="0"/>
              </a:spcAft>
              <a:buFont typeface="Symbol"/>
              <a:buChar char=""/>
            </a:pPr>
            <a:r>
              <a:rPr lang="en-US" sz="2800" b="1" dirty="0">
                <a:latin typeface="Times New Roman"/>
                <a:ea typeface="Calibri"/>
              </a:rPr>
              <a:t>Sort the information and highlight all words and sentences related to the </a:t>
            </a:r>
            <a:r>
              <a:rPr lang="en-US" sz="2800" b="1" dirty="0" err="1">
                <a:latin typeface="Times New Roman"/>
                <a:ea typeface="Calibri"/>
              </a:rPr>
              <a:t>colour</a:t>
            </a:r>
            <a:r>
              <a:rPr lang="en-US" sz="2800" b="1" dirty="0">
                <a:latin typeface="Times New Roman"/>
                <a:ea typeface="Calibri"/>
              </a:rPr>
              <a:t> code</a:t>
            </a:r>
          </a:p>
          <a:p>
            <a:pPr lvl="0">
              <a:spcAft>
                <a:spcPts val="0"/>
              </a:spcAft>
            </a:pPr>
            <a:endParaRPr lang="el-GR" sz="2800" dirty="0">
              <a:latin typeface="Times New Roman"/>
              <a:ea typeface="Calibri"/>
            </a:endParaRPr>
          </a:p>
          <a:p>
            <a:pPr>
              <a:spcAft>
                <a:spcPts val="0"/>
              </a:spcAft>
            </a:pPr>
            <a:r>
              <a:rPr lang="en-US" dirty="0">
                <a:latin typeface="Times New Roman"/>
                <a:ea typeface="Calibri"/>
              </a:rPr>
              <a:t> </a:t>
            </a:r>
            <a:endParaRPr lang="el-GR" dirty="0">
              <a:effectLst/>
              <a:latin typeface="Times New Roman"/>
              <a:ea typeface="Calibri"/>
            </a:endParaRPr>
          </a:p>
        </p:txBody>
      </p:sp>
      <p:sp>
        <p:nvSpPr>
          <p:cNvPr id="8" name="Rechteck 7">
            <a:extLst>
              <a:ext uri="{FF2B5EF4-FFF2-40B4-BE49-F238E27FC236}">
                <a16:creationId xmlns:a16="http://schemas.microsoft.com/office/drawing/2014/main" id="{FA3CB4AE-4741-4110-82D7-07051AF3ABD6}"/>
              </a:ext>
            </a:extLst>
          </p:cNvPr>
          <p:cNvSpPr/>
          <p:nvPr/>
        </p:nvSpPr>
        <p:spPr>
          <a:xfrm>
            <a:off x="1010818" y="5395395"/>
            <a:ext cx="6051721" cy="369332"/>
          </a:xfrm>
          <a:prstGeom prst="rect">
            <a:avLst/>
          </a:prstGeom>
        </p:spPr>
        <p:txBody>
          <a:bodyPr wrap="none">
            <a:spAutoFit/>
          </a:bodyPr>
          <a:lstStyle/>
          <a:p>
            <a:r>
              <a:rPr lang="en-US" b="1" dirty="0">
                <a:highlight>
                  <a:srgbClr val="FFFF00"/>
                </a:highlight>
                <a:latin typeface="Times New Roman" panose="02020603050405020304" pitchFamily="18" charset="0"/>
                <a:ea typeface="Times New Roman" panose="02020603050405020304" pitchFamily="18" charset="0"/>
              </a:rPr>
              <a:t>Work                              </a:t>
            </a:r>
            <a:r>
              <a:rPr lang="en-US" b="1" dirty="0">
                <a:highlight>
                  <a:srgbClr val="00FF00"/>
                </a:highlight>
                <a:latin typeface="Times New Roman" panose="02020603050405020304" pitchFamily="18" charset="0"/>
                <a:ea typeface="Times New Roman" panose="02020603050405020304" pitchFamily="18" charset="0"/>
              </a:rPr>
              <a:t> Consortium    </a:t>
            </a:r>
            <a:r>
              <a:rPr lang="en-US" b="1" dirty="0">
                <a:highlight>
                  <a:srgbClr val="00FFFF"/>
                </a:highlight>
                <a:latin typeface="Times New Roman" panose="02020603050405020304" pitchFamily="18" charset="0"/>
                <a:ea typeface="Times New Roman" panose="02020603050405020304" pitchFamily="18" charset="0"/>
              </a:rPr>
              <a:t> Impact          </a:t>
            </a:r>
            <a:r>
              <a:rPr lang="en-US" b="1" dirty="0">
                <a:highlight>
                  <a:srgbClr val="FF0000"/>
                </a:highlight>
                <a:latin typeface="Times New Roman" panose="02020603050405020304" pitchFamily="18" charset="0"/>
                <a:ea typeface="Times New Roman" panose="02020603050405020304" pitchFamily="18" charset="0"/>
              </a:rPr>
              <a:t>Budget </a:t>
            </a:r>
            <a:endParaRPr lang="de-DE" dirty="0"/>
          </a:p>
        </p:txBody>
      </p:sp>
    </p:spTree>
    <p:extLst>
      <p:ext uri="{BB962C8B-B14F-4D97-AF65-F5344CB8AC3E}">
        <p14:creationId xmlns:p14="http://schemas.microsoft.com/office/powerpoint/2010/main" val="14859851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2A3683-3343-4F4D-B619-9AAAD1745C79}"/>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0A6F8887-6286-4E03-8293-13A875CB8C87}"/>
              </a:ext>
            </a:extLst>
          </p:cNvPr>
          <p:cNvSpPr>
            <a:spLocks noGrp="1"/>
          </p:cNvSpPr>
          <p:nvPr>
            <p:ph idx="1"/>
          </p:nvPr>
        </p:nvSpPr>
        <p:spPr/>
        <p:txBody>
          <a:bodyPr/>
          <a:lstStyle/>
          <a:p>
            <a:endParaRPr lang="de-DE"/>
          </a:p>
        </p:txBody>
      </p:sp>
      <p:pic>
        <p:nvPicPr>
          <p:cNvPr id="4" name="Grafik 3">
            <a:extLst>
              <a:ext uri="{FF2B5EF4-FFF2-40B4-BE49-F238E27FC236}">
                <a16:creationId xmlns:a16="http://schemas.microsoft.com/office/drawing/2014/main" id="{65806EA1-9624-4127-8352-4C854ECA08EC}"/>
              </a:ext>
            </a:extLst>
          </p:cNvPr>
          <p:cNvPicPr>
            <a:picLocks noChangeAspect="1"/>
          </p:cNvPicPr>
          <p:nvPr/>
        </p:nvPicPr>
        <p:blipFill>
          <a:blip r:embed="rId2"/>
          <a:stretch>
            <a:fillRect/>
          </a:stretch>
        </p:blipFill>
        <p:spPr>
          <a:xfrm>
            <a:off x="1178039" y="0"/>
            <a:ext cx="9835921" cy="6858000"/>
          </a:xfrm>
          <a:prstGeom prst="rect">
            <a:avLst/>
          </a:prstGeom>
        </p:spPr>
      </p:pic>
    </p:spTree>
    <p:extLst>
      <p:ext uri="{BB962C8B-B14F-4D97-AF65-F5344CB8AC3E}">
        <p14:creationId xmlns:p14="http://schemas.microsoft.com/office/powerpoint/2010/main" val="15396753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F5DA95-B6D6-4780-BF5A-F41A1794596D}"/>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21F724B2-41BD-4CBA-A3A0-77E93CFE2FC1}"/>
              </a:ext>
            </a:extLst>
          </p:cNvPr>
          <p:cNvSpPr>
            <a:spLocks noGrp="1"/>
          </p:cNvSpPr>
          <p:nvPr>
            <p:ph idx="1"/>
          </p:nvPr>
        </p:nvSpPr>
        <p:spPr/>
        <p:txBody>
          <a:bodyPr/>
          <a:lstStyle/>
          <a:p>
            <a:endParaRPr lang="de-DE"/>
          </a:p>
        </p:txBody>
      </p:sp>
      <p:pic>
        <p:nvPicPr>
          <p:cNvPr id="4" name="Grafik 3">
            <a:extLst>
              <a:ext uri="{FF2B5EF4-FFF2-40B4-BE49-F238E27FC236}">
                <a16:creationId xmlns:a16="http://schemas.microsoft.com/office/drawing/2014/main" id="{CC7EBB0E-7C78-4727-A845-0ABC16E4AE28}"/>
              </a:ext>
            </a:extLst>
          </p:cNvPr>
          <p:cNvPicPr>
            <a:picLocks noChangeAspect="1"/>
          </p:cNvPicPr>
          <p:nvPr/>
        </p:nvPicPr>
        <p:blipFill>
          <a:blip r:embed="rId2"/>
          <a:stretch>
            <a:fillRect/>
          </a:stretch>
        </p:blipFill>
        <p:spPr>
          <a:xfrm>
            <a:off x="600598" y="0"/>
            <a:ext cx="10990804" cy="6858000"/>
          </a:xfrm>
          <a:prstGeom prst="rect">
            <a:avLst/>
          </a:prstGeom>
        </p:spPr>
      </p:pic>
    </p:spTree>
    <p:extLst>
      <p:ext uri="{BB962C8B-B14F-4D97-AF65-F5344CB8AC3E}">
        <p14:creationId xmlns:p14="http://schemas.microsoft.com/office/powerpoint/2010/main" val="35208117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el 1"/>
          <p:cNvSpPr>
            <a:spLocks noGrp="1"/>
          </p:cNvSpPr>
          <p:nvPr>
            <p:ph type="title"/>
          </p:nvPr>
        </p:nvSpPr>
        <p:spPr>
          <a:xfrm>
            <a:off x="838200" y="468000"/>
            <a:ext cx="10515600" cy="600164"/>
          </a:xfrm>
        </p:spPr>
        <p:txBody>
          <a:bodyPr/>
          <a:lstStyle/>
          <a:p>
            <a:r>
              <a:rPr lang="fr-FR" dirty="0"/>
              <a:t>Call </a:t>
            </a:r>
            <a:r>
              <a:rPr lang="fr-FR" dirty="0" err="1"/>
              <a:t>example</a:t>
            </a:r>
            <a:br>
              <a:rPr lang="en-GB" kern="0" dirty="0"/>
            </a:br>
            <a:endParaRPr lang="de-AT" dirty="0"/>
          </a:p>
        </p:txBody>
      </p:sp>
      <p:graphicFrame>
        <p:nvGraphicFramePr>
          <p:cNvPr id="2" name="Table 1"/>
          <p:cNvGraphicFramePr>
            <a:graphicFrameLocks noGrp="1"/>
          </p:cNvGraphicFramePr>
          <p:nvPr/>
        </p:nvGraphicFramePr>
        <p:xfrm>
          <a:off x="1286359" y="1472340"/>
          <a:ext cx="9221492" cy="4573033"/>
        </p:xfrm>
        <a:graphic>
          <a:graphicData uri="http://schemas.openxmlformats.org/drawingml/2006/table">
            <a:tbl>
              <a:tblPr>
                <a:tableStyleId>{5C22544A-7EE6-4342-B048-85BDC9FD1C3A}</a:tableStyleId>
              </a:tblPr>
              <a:tblGrid>
                <a:gridCol w="4610746">
                  <a:extLst>
                    <a:ext uri="{9D8B030D-6E8A-4147-A177-3AD203B41FA5}">
                      <a16:colId xmlns:a16="http://schemas.microsoft.com/office/drawing/2014/main" val="20000"/>
                    </a:ext>
                  </a:extLst>
                </a:gridCol>
                <a:gridCol w="4610746">
                  <a:extLst>
                    <a:ext uri="{9D8B030D-6E8A-4147-A177-3AD203B41FA5}">
                      <a16:colId xmlns:a16="http://schemas.microsoft.com/office/drawing/2014/main" val="20001"/>
                    </a:ext>
                  </a:extLst>
                </a:gridCol>
              </a:tblGrid>
              <a:tr h="591002">
                <a:tc gridSpan="2">
                  <a:txBody>
                    <a:bodyPr/>
                    <a:lstStyle/>
                    <a:p>
                      <a:pPr>
                        <a:spcAft>
                          <a:spcPts val="0"/>
                        </a:spcAft>
                      </a:pPr>
                      <a:r>
                        <a:rPr lang="el-GR" sz="1600" b="1" dirty="0">
                          <a:effectLst/>
                        </a:rPr>
                        <a:t>HORIZON-CL6-2021-CLIMATE-01-06 Resilient livestock farming systems under climate change </a:t>
                      </a:r>
                      <a:endParaRPr lang="en-US" sz="1600" b="1" dirty="0">
                        <a:effectLst/>
                      </a:endParaRPr>
                    </a:p>
                    <a:p>
                      <a:pPr>
                        <a:spcAft>
                          <a:spcPts val="0"/>
                        </a:spcAft>
                      </a:pPr>
                      <a:r>
                        <a:rPr lang="el-GR" sz="1600" b="1" dirty="0">
                          <a:effectLst/>
                        </a:rPr>
                        <a:t>Specific conditions </a:t>
                      </a:r>
                      <a:endParaRPr lang="el-GR" sz="1600" b="1" dirty="0">
                        <a:effectLst/>
                        <a:latin typeface="Times New Roman"/>
                        <a:ea typeface="Calibri"/>
                      </a:endParaRPr>
                    </a:p>
                  </a:txBody>
                  <a:tcPr marL="68580" marR="68580" marT="0" marB="0"/>
                </a:tc>
                <a:tc hMerge="1">
                  <a:txBody>
                    <a:bodyPr/>
                    <a:lstStyle/>
                    <a:p>
                      <a:endParaRPr lang="el-GR"/>
                    </a:p>
                  </a:txBody>
                  <a:tcPr/>
                </a:tc>
                <a:extLst>
                  <a:ext uri="{0D108BD9-81ED-4DB2-BD59-A6C34878D82A}">
                    <a16:rowId xmlns:a16="http://schemas.microsoft.com/office/drawing/2014/main" val="10000"/>
                  </a:ext>
                </a:extLst>
              </a:tr>
              <a:tr h="2364008">
                <a:tc>
                  <a:txBody>
                    <a:bodyPr/>
                    <a:lstStyle/>
                    <a:p>
                      <a:pPr>
                        <a:spcAft>
                          <a:spcPts val="0"/>
                        </a:spcAft>
                      </a:pPr>
                      <a:r>
                        <a:rPr lang="en-US" sz="1200" dirty="0">
                          <a:effectLst/>
                        </a:rPr>
                        <a:t> </a:t>
                      </a:r>
                      <a:endParaRPr lang="el-GR" sz="1200" dirty="0">
                        <a:effectLst/>
                      </a:endParaRPr>
                    </a:p>
                    <a:p>
                      <a:pPr>
                        <a:spcAft>
                          <a:spcPts val="0"/>
                        </a:spcAft>
                      </a:pPr>
                      <a:r>
                        <a:rPr lang="el-GR" sz="1600" dirty="0">
                          <a:effectLst/>
                        </a:rPr>
                        <a:t>Expected EU contribution per project </a:t>
                      </a:r>
                      <a:endParaRPr lang="el-GR" sz="1600" dirty="0">
                        <a:effectLst/>
                        <a:latin typeface="Times New Roman"/>
                        <a:ea typeface="Calibri"/>
                      </a:endParaRPr>
                    </a:p>
                  </a:txBody>
                  <a:tcPr marL="68580" marR="68580" marT="0" marB="0"/>
                </a:tc>
                <a:tc>
                  <a:txBody>
                    <a:bodyPr/>
                    <a:lstStyle/>
                    <a:p>
                      <a:pPr>
                        <a:spcAft>
                          <a:spcPts val="0"/>
                        </a:spcAft>
                      </a:pPr>
                      <a:r>
                        <a:rPr lang="en-US" sz="1200" dirty="0">
                          <a:effectLst/>
                        </a:rPr>
                        <a:t> </a:t>
                      </a:r>
                      <a:endParaRPr lang="el-GR" sz="1200" dirty="0">
                        <a:effectLst/>
                      </a:endParaRPr>
                    </a:p>
                    <a:p>
                      <a:pPr>
                        <a:spcAft>
                          <a:spcPts val="0"/>
                        </a:spcAft>
                      </a:pPr>
                      <a:r>
                        <a:rPr lang="el-GR" sz="1600" dirty="0">
                          <a:effectLst/>
                        </a:rPr>
                        <a:t>The EU estimates that an EU contribution of around EUR 12.00 million would allow these outcomes to be addressed appropriately. Nonetheless, this does not preclude submission and selection of a proposal requesting different amounts</a:t>
                      </a:r>
                      <a:r>
                        <a:rPr lang="el-GR" sz="1200" dirty="0">
                          <a:effectLst/>
                        </a:rPr>
                        <a:t>. </a:t>
                      </a:r>
                      <a:endParaRPr lang="el-GR" sz="1200" dirty="0">
                        <a:effectLst/>
                        <a:latin typeface="Times New Roman"/>
                        <a:ea typeface="Calibri"/>
                      </a:endParaRPr>
                    </a:p>
                  </a:txBody>
                  <a:tcPr marL="68580" marR="68580" marT="0" marB="0"/>
                </a:tc>
                <a:extLst>
                  <a:ext uri="{0D108BD9-81ED-4DB2-BD59-A6C34878D82A}">
                    <a16:rowId xmlns:a16="http://schemas.microsoft.com/office/drawing/2014/main" val="10001"/>
                  </a:ext>
                </a:extLst>
              </a:tr>
              <a:tr h="886503">
                <a:tc>
                  <a:txBody>
                    <a:bodyPr/>
                    <a:lstStyle/>
                    <a:p>
                      <a:pPr>
                        <a:spcAft>
                          <a:spcPts val="0"/>
                        </a:spcAft>
                      </a:pPr>
                      <a:r>
                        <a:rPr lang="en-US" sz="1600" dirty="0">
                          <a:effectLst/>
                        </a:rPr>
                        <a:t> </a:t>
                      </a:r>
                      <a:endParaRPr lang="el-GR" sz="1600" dirty="0">
                        <a:effectLst/>
                      </a:endParaRPr>
                    </a:p>
                    <a:p>
                      <a:pPr>
                        <a:spcAft>
                          <a:spcPts val="0"/>
                        </a:spcAft>
                      </a:pPr>
                      <a:r>
                        <a:rPr lang="el-GR" sz="1600" dirty="0">
                          <a:effectLst/>
                        </a:rPr>
                        <a:t>Indicative budget </a:t>
                      </a:r>
                      <a:endParaRPr lang="el-GR" sz="1600" dirty="0">
                        <a:effectLst/>
                        <a:latin typeface="Times New Roman"/>
                        <a:ea typeface="Calibri"/>
                      </a:endParaRPr>
                    </a:p>
                  </a:txBody>
                  <a:tcPr marL="68580" marR="68580" marT="0" marB="0"/>
                </a:tc>
                <a:tc>
                  <a:txBody>
                    <a:bodyPr/>
                    <a:lstStyle/>
                    <a:p>
                      <a:pPr>
                        <a:spcAft>
                          <a:spcPts val="0"/>
                        </a:spcAft>
                      </a:pPr>
                      <a:r>
                        <a:rPr lang="en-US" sz="1600" dirty="0">
                          <a:effectLst/>
                        </a:rPr>
                        <a:t> </a:t>
                      </a:r>
                      <a:endParaRPr lang="el-GR" sz="1600" dirty="0">
                        <a:effectLst/>
                      </a:endParaRPr>
                    </a:p>
                    <a:p>
                      <a:pPr>
                        <a:spcAft>
                          <a:spcPts val="0"/>
                        </a:spcAft>
                      </a:pPr>
                      <a:r>
                        <a:rPr lang="el-GR" sz="1600" dirty="0">
                          <a:effectLst/>
                        </a:rPr>
                        <a:t>The total indicative budget for the topic is EUR 12.00 million. </a:t>
                      </a:r>
                      <a:endParaRPr lang="el-GR" sz="1600" dirty="0">
                        <a:effectLst/>
                        <a:latin typeface="Times New Roman"/>
                        <a:ea typeface="Calibri"/>
                      </a:endParaRPr>
                    </a:p>
                  </a:txBody>
                  <a:tcPr marL="68580" marR="68580" marT="0" marB="0"/>
                </a:tc>
                <a:extLst>
                  <a:ext uri="{0D108BD9-81ED-4DB2-BD59-A6C34878D82A}">
                    <a16:rowId xmlns:a16="http://schemas.microsoft.com/office/drawing/2014/main" val="10002"/>
                  </a:ext>
                </a:extLst>
              </a:tr>
              <a:tr h="591002">
                <a:tc>
                  <a:txBody>
                    <a:bodyPr/>
                    <a:lstStyle/>
                    <a:p>
                      <a:pPr>
                        <a:spcAft>
                          <a:spcPts val="0"/>
                        </a:spcAft>
                      </a:pPr>
                      <a:r>
                        <a:rPr lang="en-US" sz="1600">
                          <a:effectLst/>
                        </a:rPr>
                        <a:t> </a:t>
                      </a:r>
                      <a:endParaRPr lang="el-GR" sz="1600">
                        <a:effectLst/>
                      </a:endParaRPr>
                    </a:p>
                    <a:p>
                      <a:pPr>
                        <a:spcAft>
                          <a:spcPts val="0"/>
                        </a:spcAft>
                      </a:pPr>
                      <a:r>
                        <a:rPr lang="el-GR" sz="1600">
                          <a:effectLst/>
                        </a:rPr>
                        <a:t>Type of Action </a:t>
                      </a:r>
                      <a:endParaRPr lang="el-GR" sz="1600">
                        <a:effectLst/>
                        <a:latin typeface="Times New Roman"/>
                        <a:ea typeface="Calibri"/>
                      </a:endParaRPr>
                    </a:p>
                  </a:txBody>
                  <a:tcPr marL="68580" marR="68580" marT="0" marB="0"/>
                </a:tc>
                <a:tc>
                  <a:txBody>
                    <a:bodyPr/>
                    <a:lstStyle/>
                    <a:p>
                      <a:pPr>
                        <a:spcAft>
                          <a:spcPts val="0"/>
                        </a:spcAft>
                      </a:pPr>
                      <a:r>
                        <a:rPr lang="en-US" sz="1600" dirty="0">
                          <a:effectLst/>
                        </a:rPr>
                        <a:t> </a:t>
                      </a:r>
                      <a:endParaRPr lang="el-GR" sz="1600" dirty="0">
                        <a:effectLst/>
                      </a:endParaRPr>
                    </a:p>
                    <a:p>
                      <a:pPr>
                        <a:spcAft>
                          <a:spcPts val="0"/>
                        </a:spcAft>
                      </a:pPr>
                      <a:r>
                        <a:rPr lang="el-GR" sz="1600" dirty="0">
                          <a:effectLst/>
                        </a:rPr>
                        <a:t>Research and Innovation Actions </a:t>
                      </a:r>
                      <a:r>
                        <a:rPr lang="en-US" sz="1600" dirty="0">
                          <a:effectLst/>
                        </a:rPr>
                        <a:t>(RIA)</a:t>
                      </a:r>
                      <a:endParaRPr lang="el-GR" sz="1600" dirty="0">
                        <a:effectLst/>
                        <a:latin typeface="Times New Roman"/>
                        <a:ea typeface="Calibri"/>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9515797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el 1"/>
          <p:cNvSpPr>
            <a:spLocks noGrp="1"/>
          </p:cNvSpPr>
          <p:nvPr>
            <p:ph type="title"/>
          </p:nvPr>
        </p:nvSpPr>
        <p:spPr>
          <a:xfrm>
            <a:off x="838200" y="65052"/>
            <a:ext cx="10515600" cy="600164"/>
          </a:xfrm>
        </p:spPr>
        <p:txBody>
          <a:bodyPr/>
          <a:lstStyle/>
          <a:p>
            <a:r>
              <a:rPr lang="fr-FR" dirty="0"/>
              <a:t>Call </a:t>
            </a:r>
            <a:r>
              <a:rPr lang="fr-FR" dirty="0" err="1"/>
              <a:t>example</a:t>
            </a:r>
            <a:br>
              <a:rPr lang="en-GB" kern="0" dirty="0"/>
            </a:br>
            <a:endParaRPr lang="de-AT" dirty="0"/>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8039" y="759417"/>
            <a:ext cx="8614548" cy="6098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9451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GB" dirty="0"/>
              <a:t>Session 3: Decoding the Call</a:t>
            </a:r>
            <a:endParaRPr lang="de-AT" dirty="0"/>
          </a:p>
        </p:txBody>
      </p:sp>
      <p:sp>
        <p:nvSpPr>
          <p:cNvPr id="3" name="Untertitel 2"/>
          <p:cNvSpPr>
            <a:spLocks noGrp="1"/>
          </p:cNvSpPr>
          <p:nvPr>
            <p:ph type="subTitle" idx="1"/>
          </p:nvPr>
        </p:nvSpPr>
        <p:spPr/>
        <p:txBody>
          <a:bodyPr/>
          <a:lstStyle/>
          <a:p>
            <a:r>
              <a:rPr lang="de-DE" dirty="0" err="1"/>
              <a:t>Proposal</a:t>
            </a:r>
            <a:r>
              <a:rPr lang="de-DE" dirty="0"/>
              <a:t> Writing Camp </a:t>
            </a:r>
            <a:endParaRPr lang="de-AT" dirty="0"/>
          </a:p>
        </p:txBody>
      </p:sp>
      <p:sp>
        <p:nvSpPr>
          <p:cNvPr id="4" name="Rechteck 3"/>
          <p:cNvSpPr/>
          <p:nvPr/>
        </p:nvSpPr>
        <p:spPr>
          <a:xfrm>
            <a:off x="3731288" y="3017577"/>
            <a:ext cx="6096000" cy="923330"/>
          </a:xfrm>
          <a:prstGeom prst="rect">
            <a:avLst/>
          </a:prstGeom>
        </p:spPr>
        <p:txBody>
          <a:bodyPr>
            <a:spAutoFit/>
          </a:bodyPr>
          <a:lstStyle/>
          <a:p>
            <a:pPr marL="342900" indent="-342900">
              <a:buClr>
                <a:srgbClr val="578DA3"/>
              </a:buClr>
              <a:buFont typeface="+mj-lt"/>
              <a:buAutoNum type="arabicPeriod"/>
            </a:pPr>
            <a:r>
              <a:rPr lang="en-US" dirty="0">
                <a:solidFill>
                  <a:schemeClr val="bg1"/>
                </a:solidFill>
              </a:rPr>
              <a:t>How to understand and </a:t>
            </a:r>
            <a:r>
              <a:rPr lang="en-US" dirty="0" err="1">
                <a:solidFill>
                  <a:schemeClr val="bg1"/>
                </a:solidFill>
              </a:rPr>
              <a:t>analyse</a:t>
            </a:r>
            <a:r>
              <a:rPr lang="en-US" dirty="0">
                <a:solidFill>
                  <a:schemeClr val="bg1"/>
                </a:solidFill>
              </a:rPr>
              <a:t> a call</a:t>
            </a:r>
          </a:p>
          <a:p>
            <a:pPr marL="342900" indent="-342900">
              <a:buClr>
                <a:srgbClr val="578DA3"/>
              </a:buClr>
              <a:buFont typeface="+mj-lt"/>
              <a:buAutoNum type="arabicPeriod"/>
            </a:pPr>
            <a:r>
              <a:rPr lang="en-US" dirty="0">
                <a:solidFill>
                  <a:schemeClr val="bg1"/>
                </a:solidFill>
              </a:rPr>
              <a:t>How to deconstruct a call text</a:t>
            </a:r>
          </a:p>
          <a:p>
            <a:pPr marL="342900" indent="-342900">
              <a:buClr>
                <a:srgbClr val="578DA3"/>
              </a:buClr>
              <a:buFont typeface="+mj-lt"/>
              <a:buAutoNum type="arabicPeriod"/>
            </a:pPr>
            <a:r>
              <a:rPr lang="en-US" dirty="0">
                <a:solidFill>
                  <a:schemeClr val="bg1"/>
                </a:solidFill>
              </a:rPr>
              <a:t>Group work: Practical exercise on call decoding</a:t>
            </a:r>
          </a:p>
        </p:txBody>
      </p:sp>
    </p:spTree>
    <p:extLst>
      <p:ext uri="{BB962C8B-B14F-4D97-AF65-F5344CB8AC3E}">
        <p14:creationId xmlns:p14="http://schemas.microsoft.com/office/powerpoint/2010/main" val="22299021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el 1"/>
          <p:cNvSpPr>
            <a:spLocks noGrp="1"/>
          </p:cNvSpPr>
          <p:nvPr>
            <p:ph type="title"/>
          </p:nvPr>
        </p:nvSpPr>
        <p:spPr>
          <a:xfrm>
            <a:off x="838200" y="65052"/>
            <a:ext cx="10515600" cy="600164"/>
          </a:xfrm>
        </p:spPr>
        <p:txBody>
          <a:bodyPr/>
          <a:lstStyle/>
          <a:p>
            <a:r>
              <a:rPr lang="fr-FR" dirty="0"/>
              <a:t>Call </a:t>
            </a:r>
            <a:r>
              <a:rPr lang="fr-FR" dirty="0" err="1"/>
              <a:t>example</a:t>
            </a:r>
            <a:br>
              <a:rPr lang="en-GB" kern="0" dirty="0"/>
            </a:br>
            <a:endParaRPr lang="de-AT" dirty="0"/>
          </a:p>
        </p:txBody>
      </p:sp>
      <p:sp>
        <p:nvSpPr>
          <p:cNvPr id="2" name="Rectangle 1"/>
          <p:cNvSpPr/>
          <p:nvPr/>
        </p:nvSpPr>
        <p:spPr>
          <a:xfrm>
            <a:off x="836908" y="1882719"/>
            <a:ext cx="10352868" cy="3139321"/>
          </a:xfrm>
          <a:prstGeom prst="rect">
            <a:avLst/>
          </a:prstGeom>
        </p:spPr>
        <p:txBody>
          <a:bodyPr wrap="square">
            <a:spAutoFit/>
          </a:bodyPr>
          <a:lstStyle/>
          <a:p>
            <a:r>
              <a:rPr lang="el-GR" b="1" dirty="0"/>
              <a:t>Scope</a:t>
            </a:r>
            <a:r>
              <a:rPr lang="el-GR" dirty="0"/>
              <a:t>: Terrestrial livestock production is considered a large contributor to anthropogenic GHG emissions worldwide. Although emission intensity in Europe is lower in comparison to many other regions of the world, options to better assess and improve the emissions balance of terrestrial livestock production, weather intensive or extensive/low input, including organic, are necessary, including the evaluation of appropriate indicators of GHG emissions in different breeds, environments and production systems, in order not to rely solely on a reduction of the demand in food of animal origin to improve the emission balance of the sector. A variety of options have been identified, but are not yet common practice, and the potential of breeding to contribute to an improved GHG balance was not much investigated so far. In addition, the likelihood of further climate change occurring, and the increasing scale of potential climate impacts require addressing agricultural adaptation of the livestock sector as well. </a:t>
            </a:r>
          </a:p>
        </p:txBody>
      </p:sp>
    </p:spTree>
    <p:extLst>
      <p:ext uri="{BB962C8B-B14F-4D97-AF65-F5344CB8AC3E}">
        <p14:creationId xmlns:p14="http://schemas.microsoft.com/office/powerpoint/2010/main" val="8506288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el 1"/>
          <p:cNvSpPr>
            <a:spLocks noGrp="1"/>
          </p:cNvSpPr>
          <p:nvPr>
            <p:ph type="title"/>
          </p:nvPr>
        </p:nvSpPr>
        <p:spPr>
          <a:xfrm>
            <a:off x="161925" y="226977"/>
            <a:ext cx="438149" cy="600164"/>
          </a:xfrm>
        </p:spPr>
        <p:txBody>
          <a:bodyPr/>
          <a:lstStyle/>
          <a:p>
            <a:r>
              <a:rPr lang="fr-FR" dirty="0"/>
              <a:t>Call</a:t>
            </a:r>
            <a:br>
              <a:rPr lang="fr-FR" dirty="0"/>
            </a:br>
            <a:r>
              <a:rPr lang="fr-FR" dirty="0"/>
              <a:t> </a:t>
            </a:r>
            <a:r>
              <a:rPr lang="fr-FR" dirty="0" err="1"/>
              <a:t>example</a:t>
            </a:r>
            <a:br>
              <a:rPr lang="en-GB" kern="0" dirty="0"/>
            </a:br>
            <a:endParaRPr lang="de-AT" dirty="0"/>
          </a:p>
        </p:txBody>
      </p:sp>
      <p:sp>
        <p:nvSpPr>
          <p:cNvPr id="3" name="Rectangle 2"/>
          <p:cNvSpPr/>
          <p:nvPr/>
        </p:nvSpPr>
        <p:spPr>
          <a:xfrm>
            <a:off x="600074" y="117693"/>
            <a:ext cx="10600841" cy="6740307"/>
          </a:xfrm>
          <a:prstGeom prst="rect">
            <a:avLst/>
          </a:prstGeom>
        </p:spPr>
        <p:txBody>
          <a:bodyPr wrap="square">
            <a:spAutoFit/>
          </a:bodyPr>
          <a:lstStyle/>
          <a:p>
            <a:r>
              <a:rPr lang="el-GR" dirty="0"/>
              <a:t>The proposals should investigate at different levels (animal, herd, farm and sector, region) and with a coherent approach, practices and innovations that enable a reduction of the net GHG emissions by terrestrial livestock, while striving to ensure farm viability and resilience of productions systems, including adaption to climate change, and taking into account the impact on the environment and biodiversity. Trade-offs within and between the different levels should be addressed. At animal level, the research should use systems biology to study interactions between host and environment (e.g. feed and microbes) and how this interplay affects the efficiency of feed utilisation (energy and proteins) and GHG emissions, not least methane. Proposals will define and investigate traits/phenotypes, and the potential of breeding, to reduce GHG animal emissions or/and adapt to climate change. At farm level, different husbandry practices should be addressed. At sector/regional level, a system approach should investigate how different actors can cooperate to improve the GHG balance of livestock production, optimising the use of resources, including feed (e.g. production and origin), improving circularity. In addition to biophysical research, the proposals should address the potential socio-economic impact of the proposed practices and innovations, and look at options to facilitate their uptake. Proposals should develop or refine related tools for a proper assessment of practices and proposed innovations. Proposals should take into account novel farming systems and future scenarios, different breeds, particularly local breeds, various management approaches, climatic conditions and regional specificities. Proposals should address at least cattle and pigs and may address any other relevant species. </a:t>
            </a:r>
          </a:p>
          <a:p>
            <a:r>
              <a:rPr lang="en-US" b="1" i="1" dirty="0"/>
              <a:t> </a:t>
            </a:r>
            <a:endParaRPr lang="el-GR" dirty="0"/>
          </a:p>
          <a:p>
            <a:r>
              <a:rPr lang="el-GR" dirty="0"/>
              <a:t>Proposals should fall under the concept of the 'multi-actor approach’ and ensure adequate involvement of the farming sector, terrestrial livestock breeders, advisers and other relevant actors. </a:t>
            </a:r>
          </a:p>
          <a:p>
            <a:r>
              <a:rPr lang="el-GR" dirty="0"/>
              <a:t>The proposals should take into account other EU-funded projects, including those funded under the ERA-NETs SusAn  and ERA-GAS .</a:t>
            </a:r>
          </a:p>
        </p:txBody>
      </p:sp>
    </p:spTree>
    <p:extLst>
      <p:ext uri="{BB962C8B-B14F-4D97-AF65-F5344CB8AC3E}">
        <p14:creationId xmlns:p14="http://schemas.microsoft.com/office/powerpoint/2010/main" val="32483892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bwMode="auto">
          <a:xfrm>
            <a:off x="1631504" y="1277938"/>
            <a:ext cx="9001000" cy="316755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ctr" rtl="0" eaLnBrk="0" fontAlgn="base" hangingPunct="0">
              <a:spcBef>
                <a:spcPct val="0"/>
              </a:spcBef>
              <a:spcAft>
                <a:spcPct val="0"/>
              </a:spcAft>
              <a:defRPr sz="3200" b="1">
                <a:solidFill>
                  <a:srgbClr val="578DA3"/>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fr-FR" dirty="0"/>
              <a:t>3.</a:t>
            </a:r>
            <a:r>
              <a:rPr lang="en-US" dirty="0"/>
              <a:t> How to decode a call text</a:t>
            </a:r>
          </a:p>
          <a:p>
            <a:r>
              <a:rPr lang="en-US" dirty="0"/>
              <a:t>Group Work</a:t>
            </a:r>
          </a:p>
          <a:p>
            <a:r>
              <a:rPr lang="fr-FR" dirty="0"/>
              <a:t> </a:t>
            </a:r>
            <a:endParaRPr lang="en-GB" kern="0" dirty="0"/>
          </a:p>
        </p:txBody>
      </p:sp>
      <p:sp>
        <p:nvSpPr>
          <p:cNvPr id="2" name="Titel 1"/>
          <p:cNvSpPr>
            <a:spLocks noGrp="1"/>
          </p:cNvSpPr>
          <p:nvPr>
            <p:ph type="title"/>
          </p:nvPr>
        </p:nvSpPr>
        <p:spPr/>
        <p:txBody>
          <a:bodyPr/>
          <a:lstStyle/>
          <a:p>
            <a:endParaRPr lang="de-AT"/>
          </a:p>
        </p:txBody>
      </p:sp>
    </p:spTree>
    <p:extLst>
      <p:ext uri="{BB962C8B-B14F-4D97-AF65-F5344CB8AC3E}">
        <p14:creationId xmlns:p14="http://schemas.microsoft.com/office/powerpoint/2010/main" val="35725841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81275" y="247021"/>
            <a:ext cx="2952750" cy="431724"/>
          </a:xfrm>
        </p:spPr>
        <p:txBody>
          <a:bodyPr/>
          <a:lstStyle/>
          <a:p>
            <a:r>
              <a:rPr lang="en-US" sz="2400" i="1" dirty="0">
                <a:solidFill>
                  <a:schemeClr val="tx1"/>
                </a:solidFill>
                <a:cs typeface="Arial" panose="020B0604020202020204" pitchFamily="34" charset="0"/>
              </a:rPr>
              <a:t>GROUP WORK</a:t>
            </a:r>
            <a:r>
              <a:rPr lang="en-US" sz="2400" dirty="0">
                <a:solidFill>
                  <a:schemeClr val="tx1"/>
                </a:solidFill>
                <a:cs typeface="Arial" panose="020B0604020202020204" pitchFamily="34" charset="0"/>
              </a:rPr>
              <a:t>: </a:t>
            </a:r>
            <a:br>
              <a:rPr lang="en-US" sz="2400" dirty="0">
                <a:solidFill>
                  <a:schemeClr val="tx1"/>
                </a:solidFill>
                <a:cs typeface="Arial" panose="020B0604020202020204" pitchFamily="34" charset="0"/>
              </a:rPr>
            </a:br>
            <a:endParaRPr lang="de-AT" dirty="0"/>
          </a:p>
        </p:txBody>
      </p:sp>
      <p:grpSp>
        <p:nvGrpSpPr>
          <p:cNvPr id="100" name="Gruppieren 99"/>
          <p:cNvGrpSpPr/>
          <p:nvPr/>
        </p:nvGrpSpPr>
        <p:grpSpPr>
          <a:xfrm>
            <a:off x="338695" y="1096889"/>
            <a:ext cx="1383697" cy="889864"/>
            <a:chOff x="1009682" y="908720"/>
            <a:chExt cx="1557928" cy="889864"/>
          </a:xfrm>
        </p:grpSpPr>
        <p:sp>
          <p:nvSpPr>
            <p:cNvPr id="79" name="Pfeil nach rechts 78"/>
            <p:cNvSpPr/>
            <p:nvPr/>
          </p:nvSpPr>
          <p:spPr>
            <a:xfrm>
              <a:off x="1094892" y="908720"/>
              <a:ext cx="1472718" cy="889864"/>
            </a:xfrm>
            <a:prstGeom prst="rightArrow">
              <a:avLst/>
            </a:prstGeom>
            <a:noFill/>
            <a:ln w="19050" cap="flat" cmpd="sng" algn="ctr">
              <a:solidFill>
                <a:srgbClr val="ED7D31"/>
              </a:solidFill>
              <a:prstDash val="solid"/>
              <a:miter lim="800000"/>
            </a:ln>
            <a:effectLst/>
          </p:spPr>
          <p:txBody>
            <a:bodyPr rtlCol="0" anchor="ctr"/>
            <a:lstStyle/>
            <a:p>
              <a:pPr algn="ctr" defTabSz="457200">
                <a:defRPr/>
              </a:pPr>
              <a:endParaRPr lang="de-DE" sz="3600" kern="0">
                <a:solidFill>
                  <a:prstClr val="white"/>
                </a:solidFill>
                <a:latin typeface="Calibri" panose="020F0502020204030204"/>
              </a:endParaRPr>
            </a:p>
          </p:txBody>
        </p:sp>
        <p:sp>
          <p:nvSpPr>
            <p:cNvPr id="80" name="Textfeld 79"/>
            <p:cNvSpPr txBox="1"/>
            <p:nvPr/>
          </p:nvSpPr>
          <p:spPr>
            <a:xfrm>
              <a:off x="1009682" y="1177007"/>
              <a:ext cx="1468342" cy="307777"/>
            </a:xfrm>
            <a:prstGeom prst="rect">
              <a:avLst/>
            </a:prstGeom>
            <a:noFill/>
          </p:spPr>
          <p:txBody>
            <a:bodyPr wrap="square" rtlCol="0">
              <a:spAutoFit/>
            </a:bodyPr>
            <a:lstStyle/>
            <a:p>
              <a:pPr algn="ctr">
                <a:defRPr/>
              </a:pPr>
              <a:r>
                <a:rPr lang="de-DE" sz="1400" kern="0" dirty="0">
                  <a:solidFill>
                    <a:srgbClr val="5B9BD5"/>
                  </a:solidFill>
                  <a:latin typeface="Calibri" panose="020F0502020204030204"/>
                </a:rPr>
                <a:t>Topic ID</a:t>
              </a:r>
            </a:p>
          </p:txBody>
        </p:sp>
      </p:grpSp>
      <p:grpSp>
        <p:nvGrpSpPr>
          <p:cNvPr id="99" name="Gruppieren 98"/>
          <p:cNvGrpSpPr/>
          <p:nvPr/>
        </p:nvGrpSpPr>
        <p:grpSpPr>
          <a:xfrm>
            <a:off x="390494" y="3676917"/>
            <a:ext cx="1308016" cy="889864"/>
            <a:chOff x="1094892" y="1628800"/>
            <a:chExt cx="1472717" cy="889864"/>
          </a:xfrm>
        </p:grpSpPr>
        <p:sp>
          <p:nvSpPr>
            <p:cNvPr id="85" name="Pfeil nach rechts 84"/>
            <p:cNvSpPr/>
            <p:nvPr/>
          </p:nvSpPr>
          <p:spPr>
            <a:xfrm>
              <a:off x="1094892" y="1628800"/>
              <a:ext cx="1472717" cy="889864"/>
            </a:xfrm>
            <a:prstGeom prst="rightArrow">
              <a:avLst/>
            </a:prstGeom>
            <a:noFill/>
            <a:ln w="19050" cap="flat" cmpd="sng" algn="ctr">
              <a:solidFill>
                <a:srgbClr val="ED7D31"/>
              </a:solidFill>
              <a:prstDash val="solid"/>
              <a:miter lim="800000"/>
            </a:ln>
            <a:effectLst/>
          </p:spPr>
          <p:txBody>
            <a:bodyPr rtlCol="0" anchor="ctr"/>
            <a:lstStyle/>
            <a:p>
              <a:pPr algn="ctr" defTabSz="457200">
                <a:defRPr/>
              </a:pPr>
              <a:endParaRPr lang="de-DE" sz="3600" kern="0">
                <a:solidFill>
                  <a:prstClr val="white"/>
                </a:solidFill>
                <a:latin typeface="Calibri" panose="020F0502020204030204"/>
              </a:endParaRPr>
            </a:p>
          </p:txBody>
        </p:sp>
        <p:sp>
          <p:nvSpPr>
            <p:cNvPr id="86" name="Textfeld 85"/>
            <p:cNvSpPr txBox="1"/>
            <p:nvPr/>
          </p:nvSpPr>
          <p:spPr>
            <a:xfrm>
              <a:off x="1121781" y="1826548"/>
              <a:ext cx="1321632" cy="523220"/>
            </a:xfrm>
            <a:prstGeom prst="rect">
              <a:avLst/>
            </a:prstGeom>
            <a:noFill/>
            <a:ln>
              <a:noFill/>
            </a:ln>
          </p:spPr>
          <p:txBody>
            <a:bodyPr wrap="square" rtlCol="0">
              <a:spAutoFit/>
            </a:bodyPr>
            <a:lstStyle/>
            <a:p>
              <a:pPr algn="ctr">
                <a:defRPr/>
              </a:pPr>
              <a:r>
                <a:rPr lang="en-GB" sz="1400" kern="0" dirty="0">
                  <a:solidFill>
                    <a:srgbClr val="5B9BD5"/>
                  </a:solidFill>
                  <a:latin typeface="Calibri" panose="020F0502020204030204"/>
                </a:rPr>
                <a:t>Expected Outcome</a:t>
              </a:r>
            </a:p>
          </p:txBody>
        </p:sp>
      </p:grpSp>
      <p:grpSp>
        <p:nvGrpSpPr>
          <p:cNvPr id="22" name="Gruppieren 21"/>
          <p:cNvGrpSpPr/>
          <p:nvPr/>
        </p:nvGrpSpPr>
        <p:grpSpPr>
          <a:xfrm>
            <a:off x="314813" y="4823275"/>
            <a:ext cx="1308016" cy="889864"/>
            <a:chOff x="1094892" y="2348880"/>
            <a:chExt cx="1472717" cy="889864"/>
          </a:xfrm>
        </p:grpSpPr>
        <p:sp>
          <p:nvSpPr>
            <p:cNvPr id="23" name="Pfeil nach rechts 22"/>
            <p:cNvSpPr/>
            <p:nvPr/>
          </p:nvSpPr>
          <p:spPr>
            <a:xfrm>
              <a:off x="1094892" y="2348880"/>
              <a:ext cx="1472717" cy="889864"/>
            </a:xfrm>
            <a:prstGeom prst="rightArrow">
              <a:avLst/>
            </a:prstGeom>
            <a:noFill/>
            <a:ln w="19050" cap="flat" cmpd="sng" algn="ctr">
              <a:solidFill>
                <a:srgbClr val="ED7D31"/>
              </a:solidFill>
              <a:prstDash val="solid"/>
              <a:miter lim="800000"/>
            </a:ln>
            <a:effectLst/>
          </p:spPr>
          <p:txBody>
            <a:bodyPr rtlCol="0" anchor="ctr"/>
            <a:lstStyle/>
            <a:p>
              <a:pPr algn="ctr" defTabSz="457200">
                <a:defRPr/>
              </a:pPr>
              <a:endParaRPr lang="de-DE" sz="3600" kern="0">
                <a:solidFill>
                  <a:prstClr val="white"/>
                </a:solidFill>
                <a:latin typeface="Calibri" panose="020F0502020204030204"/>
              </a:endParaRPr>
            </a:p>
          </p:txBody>
        </p:sp>
        <p:sp>
          <p:nvSpPr>
            <p:cNvPr id="24" name="Textfeld 23"/>
            <p:cNvSpPr txBox="1"/>
            <p:nvPr/>
          </p:nvSpPr>
          <p:spPr>
            <a:xfrm>
              <a:off x="1121781" y="2629892"/>
              <a:ext cx="1321632" cy="307776"/>
            </a:xfrm>
            <a:prstGeom prst="rect">
              <a:avLst/>
            </a:prstGeom>
            <a:noFill/>
            <a:ln>
              <a:noFill/>
            </a:ln>
          </p:spPr>
          <p:txBody>
            <a:bodyPr wrap="square" rtlCol="0">
              <a:spAutoFit/>
            </a:bodyPr>
            <a:lstStyle/>
            <a:p>
              <a:pPr algn="ctr">
                <a:defRPr/>
              </a:pPr>
              <a:r>
                <a:rPr lang="de-DE" sz="1400" kern="0" dirty="0" err="1">
                  <a:solidFill>
                    <a:srgbClr val="5B9BD5"/>
                  </a:solidFill>
                  <a:latin typeface="Calibri" panose="020F0502020204030204"/>
                </a:rPr>
                <a:t>Scope</a:t>
              </a:r>
              <a:endParaRPr lang="de-DE" sz="1400" kern="0" dirty="0">
                <a:solidFill>
                  <a:srgbClr val="5B9BD5"/>
                </a:solidFill>
                <a:latin typeface="Calibri" panose="020F0502020204030204"/>
              </a:endParaRPr>
            </a:p>
          </p:txBody>
        </p:sp>
      </p:grpSp>
      <p:grpSp>
        <p:nvGrpSpPr>
          <p:cNvPr id="25" name="Gruppieren 24"/>
          <p:cNvGrpSpPr/>
          <p:nvPr/>
        </p:nvGrpSpPr>
        <p:grpSpPr>
          <a:xfrm>
            <a:off x="390494" y="2085627"/>
            <a:ext cx="1308016" cy="889864"/>
            <a:chOff x="1094892" y="2348880"/>
            <a:chExt cx="1472717" cy="889864"/>
          </a:xfrm>
        </p:grpSpPr>
        <p:sp>
          <p:nvSpPr>
            <p:cNvPr id="26" name="Pfeil nach rechts 25"/>
            <p:cNvSpPr/>
            <p:nvPr/>
          </p:nvSpPr>
          <p:spPr>
            <a:xfrm>
              <a:off x="1094892" y="2348880"/>
              <a:ext cx="1472717" cy="889864"/>
            </a:xfrm>
            <a:prstGeom prst="rightArrow">
              <a:avLst/>
            </a:prstGeom>
            <a:noFill/>
            <a:ln w="19050" cap="flat" cmpd="sng" algn="ctr">
              <a:solidFill>
                <a:srgbClr val="ED7D31"/>
              </a:solidFill>
              <a:prstDash val="solid"/>
              <a:miter lim="800000"/>
            </a:ln>
            <a:effectLst/>
          </p:spPr>
          <p:txBody>
            <a:bodyPr rtlCol="0" anchor="ctr"/>
            <a:lstStyle/>
            <a:p>
              <a:pPr algn="ctr" defTabSz="457200">
                <a:defRPr/>
              </a:pPr>
              <a:endParaRPr lang="de-DE" sz="3600" kern="0">
                <a:solidFill>
                  <a:prstClr val="white"/>
                </a:solidFill>
                <a:latin typeface="Calibri" panose="020F0502020204030204"/>
              </a:endParaRPr>
            </a:p>
          </p:txBody>
        </p:sp>
        <p:sp>
          <p:nvSpPr>
            <p:cNvPr id="27" name="Textfeld 26"/>
            <p:cNvSpPr txBox="1"/>
            <p:nvPr/>
          </p:nvSpPr>
          <p:spPr>
            <a:xfrm>
              <a:off x="1119092" y="2507885"/>
              <a:ext cx="1321632" cy="523220"/>
            </a:xfrm>
            <a:prstGeom prst="rect">
              <a:avLst/>
            </a:prstGeom>
            <a:noFill/>
            <a:ln>
              <a:noFill/>
            </a:ln>
          </p:spPr>
          <p:txBody>
            <a:bodyPr wrap="square" rtlCol="0">
              <a:spAutoFit/>
            </a:bodyPr>
            <a:lstStyle/>
            <a:p>
              <a:pPr algn="ctr">
                <a:defRPr/>
              </a:pPr>
              <a:r>
                <a:rPr lang="en-GB" sz="1400" kern="0" dirty="0">
                  <a:solidFill>
                    <a:srgbClr val="5B9BD5"/>
                  </a:solidFill>
                  <a:latin typeface="Calibri" panose="020F0502020204030204"/>
                </a:rPr>
                <a:t>Specific Conditions</a:t>
              </a:r>
            </a:p>
          </p:txBody>
        </p:sp>
      </p:grpSp>
      <p:sp>
        <p:nvSpPr>
          <p:cNvPr id="3" name="Rechteck 2"/>
          <p:cNvSpPr/>
          <p:nvPr/>
        </p:nvSpPr>
        <p:spPr>
          <a:xfrm>
            <a:off x="1814447" y="1961408"/>
            <a:ext cx="8193267" cy="1477328"/>
          </a:xfrm>
          <a:prstGeom prst="rect">
            <a:avLst/>
          </a:prstGeom>
        </p:spPr>
        <p:txBody>
          <a:bodyPr wrap="square">
            <a:spAutoFit/>
          </a:bodyPr>
          <a:lstStyle/>
          <a:p>
            <a:r>
              <a:rPr lang="en-US" b="1" u="sng" kern="0" dirty="0">
                <a:solidFill>
                  <a:schemeClr val="tx2"/>
                </a:solidFill>
                <a:cs typeface="Arial" panose="020B0604020202020204" pitchFamily="34" charset="0"/>
              </a:rPr>
              <a:t>Expected EU contribution per project: </a:t>
            </a:r>
          </a:p>
          <a:p>
            <a:r>
              <a:rPr lang="en-US" b="1" u="sng" kern="0" dirty="0">
                <a:solidFill>
                  <a:schemeClr val="tx2"/>
                </a:solidFill>
                <a:cs typeface="Arial" panose="020B0604020202020204" pitchFamily="34" charset="0"/>
              </a:rPr>
              <a:t>Indicative budget: </a:t>
            </a:r>
          </a:p>
          <a:p>
            <a:r>
              <a:rPr lang="en-US" b="1" u="sng" kern="0" dirty="0">
                <a:solidFill>
                  <a:schemeClr val="tx2"/>
                </a:solidFill>
                <a:cs typeface="Arial" panose="020B0604020202020204" pitchFamily="34" charset="0"/>
              </a:rPr>
              <a:t>Type of Action: </a:t>
            </a:r>
          </a:p>
          <a:p>
            <a:r>
              <a:rPr lang="en-US" b="1" u="sng" kern="0" dirty="0">
                <a:solidFill>
                  <a:schemeClr val="tx2"/>
                </a:solidFill>
                <a:cs typeface="Arial" panose="020B0604020202020204" pitchFamily="34" charset="0"/>
              </a:rPr>
              <a:t>Eligibility conditions: </a:t>
            </a:r>
          </a:p>
          <a:p>
            <a:r>
              <a:rPr lang="en-US" b="1" u="sng" kern="0" dirty="0">
                <a:solidFill>
                  <a:schemeClr val="tx2"/>
                </a:solidFill>
                <a:cs typeface="Arial" panose="020B0604020202020204" pitchFamily="34" charset="0"/>
              </a:rPr>
              <a:t>Technology Readiness Level:</a:t>
            </a:r>
            <a:endParaRPr lang="en-US" kern="0" dirty="0">
              <a:solidFill>
                <a:schemeClr val="tx2"/>
              </a:solidFill>
              <a:cs typeface="Arial" panose="020B0604020202020204" pitchFamily="34" charset="0"/>
            </a:endParaRPr>
          </a:p>
        </p:txBody>
      </p:sp>
      <p:sp>
        <p:nvSpPr>
          <p:cNvPr id="4" name="Rechteck 3"/>
          <p:cNvSpPr/>
          <p:nvPr/>
        </p:nvSpPr>
        <p:spPr>
          <a:xfrm>
            <a:off x="3082207" y="1190625"/>
            <a:ext cx="9347160" cy="600164"/>
          </a:xfrm>
          <a:prstGeom prst="rect">
            <a:avLst/>
          </a:prstGeom>
        </p:spPr>
        <p:txBody>
          <a:bodyPr wrap="square">
            <a:spAutoFit/>
          </a:bodyPr>
          <a:lstStyle/>
          <a:p>
            <a:r>
              <a:rPr lang="en-US" b="1" dirty="0"/>
              <a:t> </a:t>
            </a:r>
            <a:br>
              <a:rPr lang="en-US" sz="1500" b="1" u="sng" kern="0" dirty="0">
                <a:cs typeface="Arial" panose="020B0604020202020204" pitchFamily="34" charset="0"/>
              </a:rPr>
            </a:br>
            <a:endParaRPr lang="en-US" sz="1500" b="1" u="sng" kern="0" dirty="0">
              <a:cs typeface="Arial" panose="020B0604020202020204" pitchFamily="34" charset="0"/>
            </a:endParaRPr>
          </a:p>
        </p:txBody>
      </p:sp>
    </p:spTree>
    <p:extLst>
      <p:ext uri="{BB962C8B-B14F-4D97-AF65-F5344CB8AC3E}">
        <p14:creationId xmlns:p14="http://schemas.microsoft.com/office/powerpoint/2010/main" val="5404919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noAutofit/>
          </a:bodyPr>
          <a:lstStyle/>
          <a:p>
            <a:r>
              <a:rPr lang="en-US" altLang="en-US" sz="3200" dirty="0">
                <a:solidFill>
                  <a:schemeClr val="tx2"/>
                </a:solidFill>
              </a:rPr>
              <a:t>Contact us! </a:t>
            </a:r>
            <a:endParaRPr lang="en-GB" sz="3200" b="0" dirty="0">
              <a:solidFill>
                <a:schemeClr val="tx2"/>
              </a:solidFill>
            </a:endParaRPr>
          </a:p>
        </p:txBody>
      </p:sp>
      <p:sp>
        <p:nvSpPr>
          <p:cNvPr id="4" name="Text Placeholder 2"/>
          <p:cNvSpPr txBox="1">
            <a:spLocks/>
          </p:cNvSpPr>
          <p:nvPr/>
        </p:nvSpPr>
        <p:spPr>
          <a:xfrm>
            <a:off x="838200" y="1742536"/>
            <a:ext cx="10515600" cy="4805937"/>
          </a:xfrm>
          <a:prstGeom prst="rect">
            <a:avLst/>
          </a:prstGeom>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000" indent="-360000">
              <a:buClr>
                <a:schemeClr val="accent2"/>
              </a:buClr>
              <a:buFont typeface="Arial" panose="020B0604020202020204" pitchFamily="34" charset="0"/>
              <a:buChar char="●"/>
              <a:defRPr/>
            </a:pPr>
            <a:r>
              <a:rPr lang="en-US" sz="2300" b="0" dirty="0">
                <a:solidFill>
                  <a:schemeClr val="tx1"/>
                </a:solidFill>
                <a:cs typeface="Arial" panose="020B0604020202020204" pitchFamily="34" charset="0"/>
              </a:rPr>
              <a:t>George Bonas</a:t>
            </a:r>
          </a:p>
          <a:p>
            <a:pPr marL="360000" indent="-360000">
              <a:buClr>
                <a:schemeClr val="accent2"/>
              </a:buClr>
              <a:buFont typeface="Arial" panose="020B0604020202020204" pitchFamily="34" charset="0"/>
              <a:buChar char="●"/>
              <a:defRPr/>
            </a:pPr>
            <a:r>
              <a:rPr lang="en-US" sz="2300" b="0" dirty="0">
                <a:solidFill>
                  <a:schemeClr val="tx1"/>
                </a:solidFill>
                <a:cs typeface="Arial" panose="020B0604020202020204" pitchFamily="34" charset="0"/>
              </a:rPr>
              <a:t>Daniele </a:t>
            </a:r>
            <a:r>
              <a:rPr lang="en-US" sz="2300" b="0" dirty="0" err="1">
                <a:solidFill>
                  <a:schemeClr val="tx1"/>
                </a:solidFill>
                <a:cs typeface="Arial" panose="020B0604020202020204" pitchFamily="34" charset="0"/>
              </a:rPr>
              <a:t>Gizzi</a:t>
            </a:r>
            <a:endParaRPr lang="en-US" sz="2300" b="0" dirty="0">
              <a:solidFill>
                <a:schemeClr val="tx1"/>
              </a:solidFill>
              <a:cs typeface="Arial" panose="020B0604020202020204" pitchFamily="34" charset="0"/>
            </a:endParaRPr>
          </a:p>
          <a:p>
            <a:pPr marL="360000" indent="-360000">
              <a:buClr>
                <a:schemeClr val="accent2"/>
              </a:buClr>
              <a:buFont typeface="Arial" panose="020B0604020202020204" pitchFamily="34" charset="0"/>
              <a:buChar char="●"/>
              <a:defRPr/>
            </a:pPr>
            <a:endParaRPr lang="en-US" sz="2300" b="0" dirty="0">
              <a:solidFill>
                <a:schemeClr val="tx1"/>
              </a:solidFill>
              <a:cs typeface="Arial" panose="020B0604020202020204" pitchFamily="34" charset="0"/>
            </a:endParaRPr>
          </a:p>
          <a:p>
            <a:pPr marL="360000" indent="-360000">
              <a:buClr>
                <a:schemeClr val="accent2"/>
              </a:buClr>
              <a:buFont typeface="Arial" panose="020B0604020202020204" pitchFamily="34" charset="0"/>
              <a:buChar char="●"/>
              <a:defRPr/>
            </a:pPr>
            <a:r>
              <a:rPr lang="en-US" sz="2300" b="0" dirty="0">
                <a:solidFill>
                  <a:schemeClr val="tx1"/>
                </a:solidFill>
                <a:cs typeface="Arial" panose="020B0604020202020204" pitchFamily="34" charset="0"/>
                <a:hlinkClick r:id="rId3"/>
              </a:rPr>
              <a:t>eu-eap_sticooperation@servicefacility.eu</a:t>
            </a:r>
            <a:endParaRPr lang="en-US" sz="2300" b="0" dirty="0">
              <a:solidFill>
                <a:schemeClr val="tx1"/>
              </a:solidFill>
              <a:cs typeface="Arial" panose="020B0604020202020204" pitchFamily="34" charset="0"/>
            </a:endParaRPr>
          </a:p>
          <a:p>
            <a:pPr>
              <a:buClr>
                <a:schemeClr val="accent2"/>
              </a:buClr>
              <a:defRPr/>
            </a:pPr>
            <a:br>
              <a:rPr lang="en-US" sz="2300" b="0" dirty="0">
                <a:solidFill>
                  <a:schemeClr val="tx1"/>
                </a:solidFill>
                <a:cs typeface="Arial" panose="020B0604020202020204" pitchFamily="34" charset="0"/>
              </a:rPr>
            </a:br>
            <a:endParaRPr lang="en-US" sz="2300" b="0" dirty="0">
              <a:solidFill>
                <a:schemeClr val="tx1"/>
              </a:solidFill>
              <a:cs typeface="Arial" panose="020B0604020202020204" pitchFamily="34" charset="0"/>
            </a:endParaRPr>
          </a:p>
        </p:txBody>
      </p:sp>
    </p:spTree>
    <p:extLst>
      <p:ext uri="{BB962C8B-B14F-4D97-AF65-F5344CB8AC3E}">
        <p14:creationId xmlns:p14="http://schemas.microsoft.com/office/powerpoint/2010/main" val="792864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830388" y="2444928"/>
            <a:ext cx="8229600" cy="1373951"/>
          </a:xfrm>
          <a:prstGeom prst="rect">
            <a:avLst/>
          </a:prstGeom>
        </p:spPr>
        <p:txBody>
          <a:bodyPr wrap="none" tIns="0" bIns="0" anchor="t" anchorCtr="0"/>
          <a:lstStyle>
            <a:lvl1pPr marL="358775" indent="-358775" algn="l" rtl="0" eaLnBrk="1" fontAlgn="base" hangingPunct="1">
              <a:spcBef>
                <a:spcPct val="0"/>
              </a:spcBef>
              <a:spcAft>
                <a:spcPct val="0"/>
              </a:spcAft>
              <a:defRPr sz="3000" b="1">
                <a:solidFill>
                  <a:schemeClr val="tx1"/>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0" algn="ctr">
              <a:lnSpc>
                <a:spcPct val="200000"/>
              </a:lnSpc>
            </a:pPr>
            <a:r>
              <a:rPr lang="en-GB" sz="5400" b="0" kern="0" dirty="0">
                <a:solidFill>
                  <a:schemeClr val="accent4"/>
                </a:solidFill>
              </a:rPr>
              <a:t>Thank you!</a:t>
            </a:r>
          </a:p>
          <a:p>
            <a:pPr algn="ctr"/>
            <a:br>
              <a:rPr lang="en-GB" b="0" kern="0" dirty="0">
                <a:latin typeface="EC Square Sans Pro" panose="020B0506040000020004" pitchFamily="34" charset="0"/>
              </a:rPr>
            </a:br>
            <a:r>
              <a:rPr lang="en-GB" b="0" kern="0" dirty="0">
                <a:latin typeface="EC Square Sans Pro" panose="020B0506040000020004" pitchFamily="34" charset="0"/>
              </a:rPr>
              <a:t> </a:t>
            </a:r>
            <a:br>
              <a:rPr lang="en-GB" b="0" kern="0" dirty="0">
                <a:latin typeface="EC Square Sans Pro" panose="020B0506040000020004" pitchFamily="34" charset="0"/>
              </a:rPr>
            </a:br>
            <a:br>
              <a:rPr lang="en-GB" b="0" kern="0" dirty="0">
                <a:latin typeface="EC Square Sans Pro" panose="020B0506040000020004" pitchFamily="34" charset="0"/>
              </a:rPr>
            </a:br>
            <a:br>
              <a:rPr lang="en-GB" kern="0" dirty="0"/>
            </a:br>
            <a:endParaRPr lang="en-GB" kern="0" dirty="0"/>
          </a:p>
        </p:txBody>
      </p:sp>
      <p:sp>
        <p:nvSpPr>
          <p:cNvPr id="5" name="TextBox 4"/>
          <p:cNvSpPr txBox="1"/>
          <p:nvPr/>
        </p:nvSpPr>
        <p:spPr>
          <a:xfrm>
            <a:off x="3107899" y="4221088"/>
            <a:ext cx="5674579" cy="523220"/>
          </a:xfrm>
          <a:prstGeom prst="rect">
            <a:avLst/>
          </a:prstGeom>
          <a:noFill/>
        </p:spPr>
        <p:txBody>
          <a:bodyPr wrap="square" lIns="0" rtlCol="0" anchor="ctr" anchorCtr="0">
            <a:spAutoFit/>
          </a:bodyPr>
          <a:lstStyle/>
          <a:p>
            <a:pPr algn="ctr"/>
            <a:r>
              <a:rPr lang="en-GB" sz="2800" b="1" dirty="0">
                <a:solidFill>
                  <a:schemeClr val="tx2"/>
                </a:solidFill>
                <a:latin typeface="Arial" panose="020B0604020202020204" pitchFamily="34" charset="0"/>
                <a:cs typeface="Arial" panose="020B0604020202020204" pitchFamily="34" charset="0"/>
              </a:rPr>
              <a:t>#</a:t>
            </a:r>
            <a:r>
              <a:rPr lang="en-GB" sz="2800" b="1" dirty="0" err="1">
                <a:solidFill>
                  <a:schemeClr val="tx2"/>
                </a:solidFill>
                <a:latin typeface="Arial" panose="020B0604020202020204" pitchFamily="34" charset="0"/>
                <a:cs typeface="Arial" panose="020B0604020202020204" pitchFamily="34" charset="0"/>
              </a:rPr>
              <a:t>HorizonEU</a:t>
            </a:r>
            <a:endParaRPr lang="en-GB" sz="2800" b="1" dirty="0">
              <a:solidFill>
                <a:schemeClr val="tx2"/>
              </a:solidFill>
              <a:latin typeface="Arial" panose="020B0604020202020204" pitchFamily="34" charset="0"/>
              <a:cs typeface="Arial" panose="020B0604020202020204" pitchFamily="34" charset="0"/>
            </a:endParaRPr>
          </a:p>
        </p:txBody>
      </p:sp>
      <p:sp>
        <p:nvSpPr>
          <p:cNvPr id="6" name="TextBox 5"/>
          <p:cNvSpPr txBox="1"/>
          <p:nvPr/>
        </p:nvSpPr>
        <p:spPr>
          <a:xfrm>
            <a:off x="2965428" y="4765568"/>
            <a:ext cx="5959520" cy="523220"/>
          </a:xfrm>
          <a:prstGeom prst="rect">
            <a:avLst/>
          </a:prstGeom>
          <a:noFill/>
        </p:spPr>
        <p:txBody>
          <a:bodyPr wrap="square" rtlCol="0">
            <a:spAutoFit/>
          </a:bodyPr>
          <a:lstStyle/>
          <a:p>
            <a:pPr algn="ctr"/>
            <a:r>
              <a:rPr lang="en-US" sz="1800" b="1" u="sng" dirty="0">
                <a:solidFill>
                  <a:schemeClr val="tx2"/>
                </a:solidFill>
                <a:latin typeface="+mj-lt"/>
                <a:hlinkClick r:id="rId2"/>
              </a:rPr>
              <a:t>http://ec.europa.eu/horizon-europe</a:t>
            </a:r>
            <a:endParaRPr lang="en-GB" sz="1800" b="1" u="sng" dirty="0">
              <a:solidFill>
                <a:schemeClr val="tx2"/>
              </a:solidFill>
              <a:latin typeface="+mj-lt"/>
            </a:endParaRPr>
          </a:p>
          <a:p>
            <a:pPr algn="ctr"/>
            <a:endParaRPr lang="en-GB" sz="1000" b="0" dirty="0" err="1">
              <a:solidFill>
                <a:schemeClr val="accent3"/>
              </a:solidFill>
            </a:endParaRPr>
          </a:p>
        </p:txBody>
      </p:sp>
      <p:sp>
        <p:nvSpPr>
          <p:cNvPr id="2" name="Titel 1"/>
          <p:cNvSpPr>
            <a:spLocks noGrp="1"/>
          </p:cNvSpPr>
          <p:nvPr>
            <p:ph type="title"/>
          </p:nvPr>
        </p:nvSpPr>
        <p:spPr/>
        <p:txBody>
          <a:bodyPr/>
          <a:lstStyle/>
          <a:p>
            <a:endParaRPr lang="de-AT"/>
          </a:p>
        </p:txBody>
      </p:sp>
    </p:spTree>
    <p:extLst>
      <p:ext uri="{BB962C8B-B14F-4D97-AF65-F5344CB8AC3E}">
        <p14:creationId xmlns:p14="http://schemas.microsoft.com/office/powerpoint/2010/main" val="1658662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dirty="0"/>
              <a:t>1. </a:t>
            </a:r>
            <a:r>
              <a:rPr lang="fr-FR" dirty="0" err="1"/>
              <a:t>Finding</a:t>
            </a:r>
            <a:r>
              <a:rPr lang="fr-FR" dirty="0"/>
              <a:t>, </a:t>
            </a:r>
            <a:r>
              <a:rPr lang="fr-FR" dirty="0" err="1"/>
              <a:t>understanding</a:t>
            </a:r>
            <a:r>
              <a:rPr lang="fr-FR" dirty="0"/>
              <a:t> and </a:t>
            </a:r>
            <a:r>
              <a:rPr lang="fr-FR" dirty="0" err="1"/>
              <a:t>analysing</a:t>
            </a:r>
            <a:r>
              <a:rPr lang="fr-FR" dirty="0"/>
              <a:t> a call</a:t>
            </a:r>
            <a:br>
              <a:rPr lang="fr-FR" dirty="0"/>
            </a:br>
            <a:r>
              <a:rPr lang="fr-FR" sz="1800" dirty="0">
                <a:hlinkClick r:id="rId3"/>
              </a:rPr>
              <a:t>https://ec.europa.eu/info/funding-tenders/opportunities/portal/screen/programmes/horizon</a:t>
            </a:r>
            <a:r>
              <a:rPr lang="fr-FR" sz="1800" dirty="0"/>
              <a:t> </a:t>
            </a:r>
            <a:br>
              <a:rPr lang="fr-FR" sz="1800" dirty="0"/>
            </a:br>
            <a:r>
              <a:rPr lang="fr-FR" sz="1800" dirty="0">
                <a:hlinkClick r:id="rId4"/>
              </a:rPr>
              <a:t>https://ec.europa.eu/info/funding-tenders/opportunities/portal/screen/opportunities/topic-search</a:t>
            </a:r>
            <a:r>
              <a:rPr lang="fr-FR" sz="1800" dirty="0"/>
              <a:t> </a:t>
            </a:r>
            <a:endParaRPr lang="de-AT" dirty="0"/>
          </a:p>
        </p:txBody>
      </p:sp>
      <p:pic>
        <p:nvPicPr>
          <p:cNvPr id="5" name="Grafik 4"/>
          <p:cNvPicPr>
            <a:picLocks noChangeAspect="1"/>
          </p:cNvPicPr>
          <p:nvPr/>
        </p:nvPicPr>
        <p:blipFill>
          <a:blip r:embed="rId5"/>
          <a:stretch>
            <a:fillRect/>
          </a:stretch>
        </p:blipFill>
        <p:spPr>
          <a:xfrm>
            <a:off x="1926334" y="1669000"/>
            <a:ext cx="8704382" cy="5440239"/>
          </a:xfrm>
          <a:prstGeom prst="rect">
            <a:avLst/>
          </a:prstGeom>
        </p:spPr>
      </p:pic>
    </p:spTree>
    <p:extLst>
      <p:ext uri="{BB962C8B-B14F-4D97-AF65-F5344CB8AC3E}">
        <p14:creationId xmlns:p14="http://schemas.microsoft.com/office/powerpoint/2010/main" val="4044546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sp>
      <p:sp>
        <p:nvSpPr>
          <p:cNvPr id="5" name="Titel 1"/>
          <p:cNvSpPr>
            <a:spLocks noGrp="1"/>
          </p:cNvSpPr>
          <p:nvPr>
            <p:ph type="title"/>
          </p:nvPr>
        </p:nvSpPr>
        <p:spPr>
          <a:xfrm>
            <a:off x="838200" y="468000"/>
            <a:ext cx="10515600" cy="600164"/>
          </a:xfrm>
        </p:spPr>
        <p:txBody>
          <a:bodyPr/>
          <a:lstStyle/>
          <a:p>
            <a:r>
              <a:rPr lang="fr-FR" dirty="0"/>
              <a:t>Call </a:t>
            </a:r>
            <a:r>
              <a:rPr lang="fr-FR" dirty="0" err="1"/>
              <a:t>example</a:t>
            </a:r>
            <a:br>
              <a:rPr lang="en-GB" kern="0" dirty="0"/>
            </a:br>
            <a:endParaRPr lang="de-AT" dirty="0"/>
          </a:p>
        </p:txBody>
      </p:sp>
      <p:pic>
        <p:nvPicPr>
          <p:cNvPr id="6" name="Grafik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37138" y="2180493"/>
            <a:ext cx="9917724" cy="2723103"/>
          </a:xfrm>
          <a:prstGeom prst="rect">
            <a:avLst/>
          </a:prstGeom>
        </p:spPr>
      </p:pic>
    </p:spTree>
    <p:extLst>
      <p:ext uri="{BB962C8B-B14F-4D97-AF65-F5344CB8AC3E}">
        <p14:creationId xmlns:p14="http://schemas.microsoft.com/office/powerpoint/2010/main" val="1842669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2942" y="313151"/>
            <a:ext cx="10515600" cy="600164"/>
          </a:xfrm>
        </p:spPr>
        <p:txBody>
          <a:bodyPr/>
          <a:lstStyle/>
          <a:p>
            <a:r>
              <a:rPr lang="de-DE" dirty="0" err="1"/>
              <a:t>Glossary</a:t>
            </a:r>
            <a:endParaRPr lang="de-AT" dirty="0"/>
          </a:p>
        </p:txBody>
      </p:sp>
      <p:graphicFrame>
        <p:nvGraphicFramePr>
          <p:cNvPr id="4" name="Tabelle 3"/>
          <p:cNvGraphicFramePr>
            <a:graphicFrameLocks noGrp="1"/>
          </p:cNvGraphicFramePr>
          <p:nvPr>
            <p:extLst>
              <p:ext uri="{D42A27DB-BD31-4B8C-83A1-F6EECF244321}">
                <p14:modId xmlns:p14="http://schemas.microsoft.com/office/powerpoint/2010/main" val="4258350559"/>
              </p:ext>
            </p:extLst>
          </p:nvPr>
        </p:nvGraphicFramePr>
        <p:xfrm>
          <a:off x="651353" y="1193271"/>
          <a:ext cx="10796357" cy="4942916"/>
        </p:xfrm>
        <a:graphic>
          <a:graphicData uri="http://schemas.openxmlformats.org/drawingml/2006/table">
            <a:tbl>
              <a:tblPr bandRow="1">
                <a:tableStyleId>{93296810-A885-4BE3-A3E7-6D5BEEA58F35}</a:tableStyleId>
              </a:tblPr>
              <a:tblGrid>
                <a:gridCol w="1751337">
                  <a:extLst>
                    <a:ext uri="{9D8B030D-6E8A-4147-A177-3AD203B41FA5}">
                      <a16:colId xmlns:a16="http://schemas.microsoft.com/office/drawing/2014/main" val="2588514756"/>
                    </a:ext>
                  </a:extLst>
                </a:gridCol>
                <a:gridCol w="9045020">
                  <a:extLst>
                    <a:ext uri="{9D8B030D-6E8A-4147-A177-3AD203B41FA5}">
                      <a16:colId xmlns:a16="http://schemas.microsoft.com/office/drawing/2014/main" val="741697380"/>
                    </a:ext>
                  </a:extLst>
                </a:gridCol>
              </a:tblGrid>
              <a:tr h="1593022">
                <a:tc>
                  <a:txBody>
                    <a:bodyPr/>
                    <a:lstStyle/>
                    <a:p>
                      <a:pPr algn="ctr">
                        <a:lnSpc>
                          <a:spcPct val="107000"/>
                        </a:lnSpc>
                        <a:spcAft>
                          <a:spcPts val="0"/>
                        </a:spcAft>
                      </a:pPr>
                      <a:r>
                        <a:rPr lang="de-AT" sz="1600" b="1" dirty="0">
                          <a:effectLst/>
                        </a:rPr>
                        <a:t>CRITICAL RISK  </a:t>
                      </a:r>
                      <a:endParaRPr lang="de-AT"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50000"/>
                        </a:lnSpc>
                        <a:spcAft>
                          <a:spcPts val="0"/>
                        </a:spcAft>
                      </a:pPr>
                      <a:r>
                        <a:rPr lang="en-US" sz="1600" dirty="0">
                          <a:effectLst/>
                        </a:rPr>
                        <a:t>A critical risk is a plausible event or issue that could have a high adverse impact on the ability of the project to achieve its objectives. Level of likelihood to occur (Low/medium/high): The likelihood is the estimated probability that the risk will </a:t>
                      </a:r>
                      <a:r>
                        <a:rPr lang="en-US" sz="1600" dirty="0" err="1">
                          <a:effectLst/>
                        </a:rPr>
                        <a:t>materialise</a:t>
                      </a:r>
                      <a:r>
                        <a:rPr lang="en-US" sz="1600" dirty="0">
                          <a:effectLst/>
                        </a:rPr>
                        <a:t> even after taking account of the mitigating measures put in place. </a:t>
                      </a:r>
                      <a:endParaRPr lang="de-AT" sz="1600" dirty="0">
                        <a:effectLst/>
                      </a:endParaRPr>
                    </a:p>
                    <a:p>
                      <a:pPr>
                        <a:lnSpc>
                          <a:spcPct val="150000"/>
                        </a:lnSpc>
                        <a:spcAft>
                          <a:spcPts val="0"/>
                        </a:spcAft>
                      </a:pPr>
                      <a:r>
                        <a:rPr lang="en-GB" sz="1600" dirty="0">
                          <a:effectLst/>
                        </a:rPr>
                        <a:t>Level of severity (Low/medium/high): The relative seriousness of the risk and the significance of its effect.  </a:t>
                      </a:r>
                      <a:endParaRPr lang="de-A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934109583"/>
                  </a:ext>
                </a:extLst>
              </a:tr>
              <a:tr h="1194767">
                <a:tc>
                  <a:txBody>
                    <a:bodyPr/>
                    <a:lstStyle/>
                    <a:p>
                      <a:pPr algn="ctr">
                        <a:lnSpc>
                          <a:spcPct val="107000"/>
                        </a:lnSpc>
                        <a:spcAft>
                          <a:spcPts val="0"/>
                        </a:spcAft>
                      </a:pPr>
                      <a:r>
                        <a:rPr lang="de-AT" sz="1600" b="1" dirty="0">
                          <a:effectLst/>
                        </a:rPr>
                        <a:t>DELIVERABLE  </a:t>
                      </a:r>
                      <a:endParaRPr lang="de-AT"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50000"/>
                        </a:lnSpc>
                        <a:spcAft>
                          <a:spcPts val="0"/>
                        </a:spcAft>
                      </a:pPr>
                      <a:r>
                        <a:rPr lang="en-US" sz="1600" dirty="0">
                          <a:effectLst/>
                        </a:rPr>
                        <a:t>A report that is sent to the Commission or Agency providing information to ensure effective monitoring of the project. There are different types of deliverables (e.g. a report on specific activities or results, data management plans, ethics or security requirements).  </a:t>
                      </a:r>
                      <a:endParaRPr lang="de-A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750370711"/>
                  </a:ext>
                </a:extLst>
              </a:tr>
              <a:tr h="1593022">
                <a:tc>
                  <a:txBody>
                    <a:bodyPr/>
                    <a:lstStyle/>
                    <a:p>
                      <a:pPr algn="ctr">
                        <a:lnSpc>
                          <a:spcPct val="107000"/>
                        </a:lnSpc>
                        <a:spcAft>
                          <a:spcPts val="0"/>
                        </a:spcAft>
                      </a:pPr>
                      <a:r>
                        <a:rPr lang="de-AT" sz="1600" b="1" dirty="0">
                          <a:effectLst/>
                        </a:rPr>
                        <a:t>IMPACTS  </a:t>
                      </a:r>
                      <a:endParaRPr lang="de-AT"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50000"/>
                        </a:lnSpc>
                        <a:spcAft>
                          <a:spcPts val="0"/>
                        </a:spcAft>
                      </a:pPr>
                      <a:r>
                        <a:rPr lang="en-US" sz="1600" dirty="0">
                          <a:effectLst/>
                        </a:rPr>
                        <a:t>Wider long term effects on society (including the environment), the economy and science, enabled by the outcomes of R&amp;I investments (long term). It refers to the specific contribution of the project to the work </a:t>
                      </a:r>
                      <a:r>
                        <a:rPr lang="en-US" sz="1600" dirty="0" err="1">
                          <a:effectLst/>
                        </a:rPr>
                        <a:t>programme</a:t>
                      </a:r>
                      <a:r>
                        <a:rPr lang="en-US" sz="1600" dirty="0">
                          <a:effectLst/>
                        </a:rPr>
                        <a:t> expected impacts described in the destination. Impacts generally occur some time after the end of the project. </a:t>
                      </a:r>
                      <a:endParaRPr lang="de-A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211213873"/>
                  </a:ext>
                </a:extLst>
              </a:tr>
            </a:tbl>
          </a:graphicData>
        </a:graphic>
      </p:graphicFrame>
    </p:spTree>
    <p:extLst>
      <p:ext uri="{BB962C8B-B14F-4D97-AF65-F5344CB8AC3E}">
        <p14:creationId xmlns:p14="http://schemas.microsoft.com/office/powerpoint/2010/main" val="2941042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8307" y="263047"/>
            <a:ext cx="10515600" cy="600164"/>
          </a:xfrm>
        </p:spPr>
        <p:txBody>
          <a:bodyPr/>
          <a:lstStyle/>
          <a:p>
            <a:r>
              <a:rPr lang="de-DE" dirty="0" err="1"/>
              <a:t>Glossary</a:t>
            </a:r>
            <a:endParaRPr lang="de-AT" dirty="0"/>
          </a:p>
        </p:txBody>
      </p:sp>
      <p:graphicFrame>
        <p:nvGraphicFramePr>
          <p:cNvPr id="4" name="Tabelle 3"/>
          <p:cNvGraphicFramePr>
            <a:graphicFrameLocks noGrp="1"/>
          </p:cNvGraphicFramePr>
          <p:nvPr>
            <p:extLst>
              <p:ext uri="{D42A27DB-BD31-4B8C-83A1-F6EECF244321}">
                <p14:modId xmlns:p14="http://schemas.microsoft.com/office/powerpoint/2010/main" val="3007326848"/>
              </p:ext>
            </p:extLst>
          </p:nvPr>
        </p:nvGraphicFramePr>
        <p:xfrm>
          <a:off x="649998" y="930225"/>
          <a:ext cx="10158884" cy="5733861"/>
        </p:xfrm>
        <a:graphic>
          <a:graphicData uri="http://schemas.openxmlformats.org/drawingml/2006/table">
            <a:tbl>
              <a:tblPr bandRow="1">
                <a:tableStyleId>{93296810-A885-4BE3-A3E7-6D5BEEA58F35}</a:tableStyleId>
              </a:tblPr>
              <a:tblGrid>
                <a:gridCol w="1647929">
                  <a:extLst>
                    <a:ext uri="{9D8B030D-6E8A-4147-A177-3AD203B41FA5}">
                      <a16:colId xmlns:a16="http://schemas.microsoft.com/office/drawing/2014/main" val="2588514756"/>
                    </a:ext>
                  </a:extLst>
                </a:gridCol>
                <a:gridCol w="8510955">
                  <a:extLst>
                    <a:ext uri="{9D8B030D-6E8A-4147-A177-3AD203B41FA5}">
                      <a16:colId xmlns:a16="http://schemas.microsoft.com/office/drawing/2014/main" val="741697380"/>
                    </a:ext>
                  </a:extLst>
                </a:gridCol>
              </a:tblGrid>
              <a:tr h="713414">
                <a:tc>
                  <a:txBody>
                    <a:bodyPr/>
                    <a:lstStyle/>
                    <a:p>
                      <a:pPr algn="ctr">
                        <a:lnSpc>
                          <a:spcPct val="107000"/>
                        </a:lnSpc>
                        <a:spcAft>
                          <a:spcPts val="0"/>
                        </a:spcAft>
                      </a:pPr>
                      <a:r>
                        <a:rPr lang="de-AT" sz="1600" b="1" dirty="0">
                          <a:effectLst/>
                        </a:rPr>
                        <a:t>MILESTONE  </a:t>
                      </a:r>
                      <a:endParaRPr lang="de-AT"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50000"/>
                        </a:lnSpc>
                        <a:spcAft>
                          <a:spcPts val="0"/>
                        </a:spcAft>
                      </a:pPr>
                      <a:r>
                        <a:rPr lang="en-US" sz="1600" dirty="0">
                          <a:effectLst/>
                        </a:rPr>
                        <a:t>Control points in the project that help to chart progress. Milestones may correspond to the achievement of a key result, allowing the next phase of the work to begin. They may also be needed at intermediary points so that, if problems have arisen, corrective measures can be taken. A milestone may be a critical decision point in the project where, for example, the consortium must decide which of several technologies to adopt for further development. The achievement of a milestone should be verifiable.  </a:t>
                      </a:r>
                      <a:endParaRPr lang="de-A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764219635"/>
                  </a:ext>
                </a:extLst>
              </a:tr>
              <a:tr h="535061">
                <a:tc>
                  <a:txBody>
                    <a:bodyPr/>
                    <a:lstStyle/>
                    <a:p>
                      <a:pPr algn="ctr">
                        <a:lnSpc>
                          <a:spcPct val="107000"/>
                        </a:lnSpc>
                        <a:spcAft>
                          <a:spcPts val="0"/>
                        </a:spcAft>
                      </a:pPr>
                      <a:r>
                        <a:rPr lang="de-AT" sz="1600" b="1" dirty="0">
                          <a:effectLst/>
                        </a:rPr>
                        <a:t>OBJECTIVES  </a:t>
                      </a:r>
                      <a:endParaRPr lang="de-AT"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50000"/>
                        </a:lnSpc>
                        <a:spcAft>
                          <a:spcPts val="0"/>
                        </a:spcAft>
                      </a:pPr>
                      <a:r>
                        <a:rPr lang="en-US" sz="1600" dirty="0">
                          <a:effectLst/>
                        </a:rPr>
                        <a:t>The goals of the work performed within the project, in terms of its research and innovation content. This will be translated into the project’s results. These may range from tackling specific research questions, demonstrating the feasibility of an innovation, sharing knowledge among stakeholders on specific issues. The nature of the objectives will depend on the type of action, and the scope of the topic.  </a:t>
                      </a:r>
                      <a:endParaRPr lang="de-A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873446837"/>
                  </a:ext>
                </a:extLst>
              </a:tr>
              <a:tr h="535061">
                <a:tc>
                  <a:txBody>
                    <a:bodyPr/>
                    <a:lstStyle/>
                    <a:p>
                      <a:pPr>
                        <a:lnSpc>
                          <a:spcPct val="150000"/>
                        </a:lnSpc>
                        <a:spcAft>
                          <a:spcPts val="0"/>
                        </a:spcAft>
                      </a:pPr>
                      <a:r>
                        <a:rPr lang="de-AT" sz="1600" b="1" dirty="0">
                          <a:effectLst/>
                        </a:rPr>
                        <a:t>OUTCOMES  </a:t>
                      </a:r>
                      <a:endParaRPr lang="de-AT"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775" marR="39775" marT="0" marB="0" anchor="ctr"/>
                </a:tc>
                <a:tc>
                  <a:txBody>
                    <a:bodyPr/>
                    <a:lstStyle/>
                    <a:p>
                      <a:pPr>
                        <a:lnSpc>
                          <a:spcPct val="150000"/>
                        </a:lnSpc>
                        <a:spcAft>
                          <a:spcPts val="0"/>
                        </a:spcAft>
                      </a:pPr>
                      <a:r>
                        <a:rPr lang="en-US" sz="1600" dirty="0">
                          <a:effectLst/>
                        </a:rPr>
                        <a:t>The expected effects, over the medium term, of projects supported under a given topic. The results of a project should contribute to these outcomes, fostered in particular by the dissemination and exploitation measures. This may include the uptake, diffusion, deployment, and/or use of the project’s results by direct target groups. Outcomes generally occur during or shortly after the end of the project.  </a:t>
                      </a:r>
                      <a:endParaRPr lang="de-A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9775" marR="39775" marT="0" marB="0" anchor="b"/>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837087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e 3"/>
          <p:cNvGraphicFramePr>
            <a:graphicFrameLocks noGrp="1"/>
          </p:cNvGraphicFramePr>
          <p:nvPr>
            <p:extLst>
              <p:ext uri="{D42A27DB-BD31-4B8C-83A1-F6EECF244321}">
                <p14:modId xmlns:p14="http://schemas.microsoft.com/office/powerpoint/2010/main" val="3320632150"/>
              </p:ext>
            </p:extLst>
          </p:nvPr>
        </p:nvGraphicFramePr>
        <p:xfrm>
          <a:off x="466397" y="1024086"/>
          <a:ext cx="11071587" cy="5819426"/>
        </p:xfrm>
        <a:graphic>
          <a:graphicData uri="http://schemas.openxmlformats.org/drawingml/2006/table">
            <a:tbl>
              <a:tblPr bandRow="1">
                <a:tableStyleId>{93296810-A885-4BE3-A3E7-6D5BEEA58F35}</a:tableStyleId>
              </a:tblPr>
              <a:tblGrid>
                <a:gridCol w="1897443">
                  <a:extLst>
                    <a:ext uri="{9D8B030D-6E8A-4147-A177-3AD203B41FA5}">
                      <a16:colId xmlns:a16="http://schemas.microsoft.com/office/drawing/2014/main" val="2272241041"/>
                    </a:ext>
                  </a:extLst>
                </a:gridCol>
                <a:gridCol w="9174144">
                  <a:extLst>
                    <a:ext uri="{9D8B030D-6E8A-4147-A177-3AD203B41FA5}">
                      <a16:colId xmlns:a16="http://schemas.microsoft.com/office/drawing/2014/main" val="910483978"/>
                    </a:ext>
                  </a:extLst>
                </a:gridCol>
              </a:tblGrid>
              <a:tr h="642077">
                <a:tc>
                  <a:txBody>
                    <a:bodyPr/>
                    <a:lstStyle/>
                    <a:p>
                      <a:pPr>
                        <a:lnSpc>
                          <a:spcPct val="150000"/>
                        </a:lnSpc>
                        <a:spcAft>
                          <a:spcPts val="0"/>
                        </a:spcAft>
                      </a:pPr>
                      <a:r>
                        <a:rPr lang="de-AT" sz="1600" b="1" dirty="0">
                          <a:effectLst/>
                        </a:rPr>
                        <a:t>PATHWAY TO IMPACT  </a:t>
                      </a:r>
                      <a:endParaRPr lang="de-AT"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775" marR="39775" marT="0" marB="0" anchor="ctr"/>
                </a:tc>
                <a:tc>
                  <a:txBody>
                    <a:bodyPr/>
                    <a:lstStyle/>
                    <a:p>
                      <a:pPr>
                        <a:lnSpc>
                          <a:spcPct val="150000"/>
                        </a:lnSpc>
                        <a:spcAft>
                          <a:spcPts val="0"/>
                        </a:spcAft>
                      </a:pPr>
                      <a:r>
                        <a:rPr lang="en-US" sz="1600" dirty="0">
                          <a:effectLst/>
                        </a:rPr>
                        <a:t>Logical steps towards the achievement of the expected impacts of the project over time, in particular beyond the duration of a project. A pathway begins with the projects’ results, to their dissemination, exploitation and communication, contributing to the expected outcomes in the work </a:t>
                      </a:r>
                      <a:r>
                        <a:rPr lang="en-US" sz="1600" dirty="0" err="1">
                          <a:effectLst/>
                        </a:rPr>
                        <a:t>programme</a:t>
                      </a:r>
                      <a:r>
                        <a:rPr lang="en-US" sz="1600" dirty="0">
                          <a:effectLst/>
                        </a:rPr>
                        <a:t> topic, and ultimately to the wider scientific, economic and societal impacts of the work </a:t>
                      </a:r>
                      <a:r>
                        <a:rPr lang="en-US" sz="1600" dirty="0" err="1">
                          <a:effectLst/>
                        </a:rPr>
                        <a:t>programme</a:t>
                      </a:r>
                      <a:r>
                        <a:rPr lang="en-US" sz="1600" dirty="0">
                          <a:effectLst/>
                        </a:rPr>
                        <a:t> destination.  </a:t>
                      </a:r>
                      <a:endParaRPr lang="de-A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9775" marR="39775" marT="0" marB="0" anchor="b"/>
                </a:tc>
                <a:extLst>
                  <a:ext uri="{0D108BD9-81ED-4DB2-BD59-A6C34878D82A}">
                    <a16:rowId xmlns:a16="http://schemas.microsoft.com/office/drawing/2014/main" val="1467132641"/>
                  </a:ext>
                </a:extLst>
              </a:tr>
              <a:tr h="817085">
                <a:tc>
                  <a:txBody>
                    <a:bodyPr/>
                    <a:lstStyle/>
                    <a:p>
                      <a:pPr>
                        <a:lnSpc>
                          <a:spcPct val="150000"/>
                        </a:lnSpc>
                        <a:spcAft>
                          <a:spcPts val="0"/>
                        </a:spcAft>
                      </a:pPr>
                      <a:r>
                        <a:rPr lang="de-AT" sz="1600" b="1" dirty="0">
                          <a:effectLst/>
                        </a:rPr>
                        <a:t>RESEARCH OUTPUT  </a:t>
                      </a:r>
                      <a:endParaRPr lang="de-AT"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775" marR="39775" marT="0" marB="0" anchor="ctr"/>
                </a:tc>
                <a:tc>
                  <a:txBody>
                    <a:bodyPr/>
                    <a:lstStyle/>
                    <a:p>
                      <a:pPr>
                        <a:lnSpc>
                          <a:spcPct val="150000"/>
                        </a:lnSpc>
                        <a:spcAft>
                          <a:spcPts val="0"/>
                        </a:spcAft>
                      </a:pPr>
                      <a:r>
                        <a:rPr lang="en-GB" sz="1600" dirty="0">
                          <a:effectLst/>
                        </a:rPr>
                        <a:t>Results generated by the action to which access can be given in the form of scientific publications, data or other engineered outcomes and processes such as software, algorithms, </a:t>
                      </a:r>
                      <a:endParaRPr lang="de-AT" sz="1600" dirty="0">
                        <a:effectLst/>
                      </a:endParaRPr>
                    </a:p>
                    <a:p>
                      <a:pPr>
                        <a:lnSpc>
                          <a:spcPct val="150000"/>
                        </a:lnSpc>
                        <a:spcAft>
                          <a:spcPts val="0"/>
                        </a:spcAft>
                      </a:pPr>
                      <a:r>
                        <a:rPr lang="en-GB" sz="1600" dirty="0">
                          <a:effectLst/>
                        </a:rPr>
                        <a:t> </a:t>
                      </a:r>
                      <a:endParaRPr lang="de-A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9775" marR="39775" marT="0" marB="0" anchor="b"/>
                </a:tc>
                <a:extLst>
                  <a:ext uri="{0D108BD9-81ED-4DB2-BD59-A6C34878D82A}">
                    <a16:rowId xmlns:a16="http://schemas.microsoft.com/office/drawing/2014/main" val="3900149150"/>
                  </a:ext>
                </a:extLst>
              </a:tr>
              <a:tr h="963115">
                <a:tc>
                  <a:txBody>
                    <a:bodyPr/>
                    <a:lstStyle/>
                    <a:p>
                      <a:pPr>
                        <a:lnSpc>
                          <a:spcPct val="150000"/>
                        </a:lnSpc>
                        <a:spcAft>
                          <a:spcPts val="0"/>
                        </a:spcAft>
                      </a:pPr>
                      <a:r>
                        <a:rPr lang="de-AT" sz="1600" b="1" dirty="0">
                          <a:effectLst/>
                        </a:rPr>
                        <a:t>RESULTS </a:t>
                      </a:r>
                    </a:p>
                    <a:p>
                      <a:pPr>
                        <a:lnSpc>
                          <a:spcPct val="150000"/>
                        </a:lnSpc>
                        <a:spcAft>
                          <a:spcPts val="0"/>
                        </a:spcAft>
                      </a:pPr>
                      <a:r>
                        <a:rPr lang="de-AT" sz="1600" b="1" dirty="0">
                          <a:effectLst/>
                        </a:rPr>
                        <a:t> </a:t>
                      </a:r>
                      <a:endParaRPr lang="de-AT"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775" marR="39775" marT="0" marB="0" anchor="ctr"/>
                </a:tc>
                <a:tc>
                  <a:txBody>
                    <a:bodyPr/>
                    <a:lstStyle/>
                    <a:p>
                      <a:pPr>
                        <a:lnSpc>
                          <a:spcPct val="150000"/>
                        </a:lnSpc>
                        <a:spcAft>
                          <a:spcPts val="0"/>
                        </a:spcAft>
                      </a:pPr>
                      <a:r>
                        <a:rPr lang="en-GB" sz="1600" dirty="0">
                          <a:effectLst/>
                        </a:rPr>
                        <a:t>What is generated during the project implementation. This may include, for example, know-how, innovative solutions, algorithms, proof of feasibility, new business models, policy recommendations, guidelines, prototypes, demonstrators, databases and datasets, trained researchers, new infrastructures, networks, etc. Most project results (inventions, scientific works, etc.) are ‘Intellectual Property’, which may, if appropriate, be protected by formal ‘Intellectual Property Rights’. </a:t>
                      </a:r>
                      <a:endParaRPr lang="de-AT" sz="1600" dirty="0">
                        <a:effectLst/>
                      </a:endParaRPr>
                    </a:p>
                    <a:p>
                      <a:pPr>
                        <a:lnSpc>
                          <a:spcPct val="150000"/>
                        </a:lnSpc>
                        <a:spcAft>
                          <a:spcPts val="0"/>
                        </a:spcAft>
                      </a:pPr>
                      <a:r>
                        <a:rPr lang="en-GB" sz="1600" dirty="0">
                          <a:effectLst/>
                        </a:rPr>
                        <a:t> </a:t>
                      </a:r>
                      <a:endParaRPr lang="de-AT"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775" marR="39775" marT="0" marB="0" anchor="b"/>
                </a:tc>
                <a:extLst>
                  <a:ext uri="{0D108BD9-81ED-4DB2-BD59-A6C34878D82A}">
                    <a16:rowId xmlns:a16="http://schemas.microsoft.com/office/drawing/2014/main" val="2001573357"/>
                  </a:ext>
                </a:extLst>
              </a:tr>
              <a:tr h="817085">
                <a:tc>
                  <a:txBody>
                    <a:bodyPr/>
                    <a:lstStyle/>
                    <a:p>
                      <a:pPr>
                        <a:lnSpc>
                          <a:spcPct val="150000"/>
                        </a:lnSpc>
                        <a:spcAft>
                          <a:spcPts val="0"/>
                        </a:spcAft>
                      </a:pPr>
                      <a:r>
                        <a:rPr lang="de-AT" sz="1600" b="1" kern="1200" dirty="0">
                          <a:solidFill>
                            <a:schemeClr val="dk1"/>
                          </a:solidFill>
                          <a:effectLst/>
                          <a:latin typeface="+mn-lt"/>
                          <a:ea typeface="+mn-ea"/>
                          <a:cs typeface="+mn-cs"/>
                        </a:rPr>
                        <a:t>TRL</a:t>
                      </a:r>
                    </a:p>
                  </a:txBody>
                  <a:tcPr marL="39775" marR="39775" marT="0" marB="0" anchor="ct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de-AT" sz="1600" b="1" dirty="0">
                          <a:effectLst/>
                        </a:rPr>
                        <a:t>TECHNOLOGY READINESS LEVEL  - </a:t>
                      </a:r>
                      <a:r>
                        <a:rPr lang="en-GB" sz="1600" dirty="0">
                          <a:effectLst/>
                        </a:rPr>
                        <a:t>See annex B</a:t>
                      </a:r>
                      <a:endParaRPr lang="de-AT"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775" marR="39775" marT="0" marB="0"/>
                </a:tc>
                <a:extLst>
                  <a:ext uri="{0D108BD9-81ED-4DB2-BD59-A6C34878D82A}">
                    <a16:rowId xmlns:a16="http://schemas.microsoft.com/office/drawing/2014/main" val="875597746"/>
                  </a:ext>
                </a:extLst>
              </a:tr>
            </a:tbl>
          </a:graphicData>
        </a:graphic>
      </p:graphicFrame>
      <p:sp>
        <p:nvSpPr>
          <p:cNvPr id="3" name="Titel 1"/>
          <p:cNvSpPr>
            <a:spLocks noGrp="1"/>
          </p:cNvSpPr>
          <p:nvPr>
            <p:ph type="title"/>
          </p:nvPr>
        </p:nvSpPr>
        <p:spPr>
          <a:xfrm>
            <a:off x="388307" y="263047"/>
            <a:ext cx="10515600" cy="600164"/>
          </a:xfrm>
        </p:spPr>
        <p:txBody>
          <a:bodyPr/>
          <a:lstStyle/>
          <a:p>
            <a:r>
              <a:rPr lang="de-DE" dirty="0" err="1"/>
              <a:t>Glossary</a:t>
            </a:r>
            <a:endParaRPr lang="de-AT" dirty="0"/>
          </a:p>
        </p:txBody>
      </p:sp>
    </p:spTree>
    <p:extLst>
      <p:ext uri="{BB962C8B-B14F-4D97-AF65-F5344CB8AC3E}">
        <p14:creationId xmlns:p14="http://schemas.microsoft.com/office/powerpoint/2010/main" val="2647587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273D94F-15F9-406F-A0FB-988FEC94234C}"/>
              </a:ext>
            </a:extLst>
          </p:cNvPr>
          <p:cNvSpPr txBox="1">
            <a:spLocks/>
          </p:cNvSpPr>
          <p:nvPr/>
        </p:nvSpPr>
        <p:spPr>
          <a:xfrm>
            <a:off x="1828875" y="196833"/>
            <a:ext cx="10102440" cy="917538"/>
          </a:xfrm>
          <a:prstGeom prst="rect">
            <a:avLst/>
          </a:prstGeom>
        </p:spPr>
        <p:txBody>
          <a:bodyPr vert="horz" wrap="square" lIns="91440" tIns="45720" rIns="91440" bIns="0" rtlCol="0" anchor="t" anchorCtr="0">
            <a:noAutofit/>
          </a:bodyPr>
          <a:lstStyle>
            <a:lvl1pPr algn="l" defTabSz="914400" rtl="0" eaLnBrk="1" latinLnBrk="0" hangingPunct="1">
              <a:lnSpc>
                <a:spcPct val="100000"/>
              </a:lnSpc>
              <a:spcBef>
                <a:spcPct val="0"/>
              </a:spcBef>
              <a:buNone/>
              <a:defRPr sz="3600" b="1" kern="1200">
                <a:solidFill>
                  <a:schemeClr val="accent2"/>
                </a:solidFill>
                <a:latin typeface="+mj-lt"/>
                <a:ea typeface="+mj-ea"/>
                <a:cs typeface="+mj-cs"/>
              </a:defRPr>
            </a:lvl1pPr>
          </a:lstStyle>
          <a:p>
            <a:r>
              <a:rPr lang="en-GB" sz="2500" dirty="0">
                <a:solidFill>
                  <a:schemeClr val="bg1"/>
                </a:solidFill>
                <a:latin typeface="Calibri" panose="020F0502020204030204" pitchFamily="34" charset="0"/>
                <a:cs typeface="Calibri" panose="020F0502020204030204" pitchFamily="34" charset="0"/>
              </a:rPr>
              <a:t>International cooperation in Horizon Europe Work Programme 2021-2022</a:t>
            </a:r>
          </a:p>
        </p:txBody>
      </p:sp>
      <p:sp>
        <p:nvSpPr>
          <p:cNvPr id="14" name="Titolo 1"/>
          <p:cNvSpPr txBox="1">
            <a:spLocks/>
          </p:cNvSpPr>
          <p:nvPr/>
        </p:nvSpPr>
        <p:spPr bwMode="auto">
          <a:xfrm>
            <a:off x="563526" y="367570"/>
            <a:ext cx="8676456" cy="5760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marL="358775" indent="-358775" algn="l" rtl="0" eaLnBrk="0" fontAlgn="base" hangingPunct="0">
              <a:spcBef>
                <a:spcPct val="0"/>
              </a:spcBef>
              <a:spcAft>
                <a:spcPct val="0"/>
              </a:spcAft>
              <a:defRPr sz="2200" b="1">
                <a:solidFill>
                  <a:srgbClr val="578DA3"/>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GB" sz="2400" kern="0" dirty="0">
                <a:solidFill>
                  <a:schemeClr val="accent2"/>
                </a:solidFill>
              </a:rPr>
              <a:t>Funding &amp; Tenders Portal (FTP) – How to find a call? (I)</a:t>
            </a:r>
          </a:p>
        </p:txBody>
      </p:sp>
      <p:sp>
        <p:nvSpPr>
          <p:cNvPr id="19" name="Rechteck 18"/>
          <p:cNvSpPr/>
          <p:nvPr/>
        </p:nvSpPr>
        <p:spPr>
          <a:xfrm>
            <a:off x="563526" y="6488668"/>
            <a:ext cx="11511516" cy="369332"/>
          </a:xfrm>
          <a:prstGeom prst="rect">
            <a:avLst/>
          </a:prstGeom>
        </p:spPr>
        <p:txBody>
          <a:bodyPr wrap="square">
            <a:spAutoFit/>
          </a:bodyPr>
          <a:lstStyle/>
          <a:p>
            <a:r>
              <a:rPr lang="de-AT" dirty="0">
                <a:hlinkClick r:id="rId2"/>
              </a:rPr>
              <a:t>https://ec.europa.eu/info/funding-tenders/opportunities/portal/screen/opportunities/topic-search</a:t>
            </a:r>
            <a:endParaRPr lang="de-AT" dirty="0"/>
          </a:p>
        </p:txBody>
      </p:sp>
      <p:pic>
        <p:nvPicPr>
          <p:cNvPr id="7" name="Grafik 6"/>
          <p:cNvPicPr>
            <a:picLocks noChangeAspect="1"/>
          </p:cNvPicPr>
          <p:nvPr/>
        </p:nvPicPr>
        <p:blipFill>
          <a:blip r:embed="rId3"/>
          <a:stretch>
            <a:fillRect/>
          </a:stretch>
        </p:blipFill>
        <p:spPr>
          <a:xfrm>
            <a:off x="2696261" y="965090"/>
            <a:ext cx="8564545" cy="5352841"/>
          </a:xfrm>
          <a:prstGeom prst="rect">
            <a:avLst/>
          </a:prstGeom>
        </p:spPr>
      </p:pic>
      <p:sp>
        <p:nvSpPr>
          <p:cNvPr id="3" name="Textfeld 2"/>
          <p:cNvSpPr txBox="1"/>
          <p:nvPr/>
        </p:nvSpPr>
        <p:spPr>
          <a:xfrm>
            <a:off x="112691" y="4577459"/>
            <a:ext cx="2475062" cy="1077218"/>
          </a:xfrm>
          <a:prstGeom prst="rect">
            <a:avLst/>
          </a:prstGeom>
          <a:noFill/>
          <a:ln>
            <a:solidFill>
              <a:srgbClr val="024EA2"/>
            </a:solidFill>
          </a:ln>
        </p:spPr>
        <p:txBody>
          <a:bodyPr wrap="square" rtlCol="0">
            <a:spAutoFit/>
          </a:bodyPr>
          <a:lstStyle/>
          <a:p>
            <a:r>
              <a:rPr lang="de-DE" sz="1600" dirty="0" err="1"/>
              <a:t>Left</a:t>
            </a:r>
            <a:r>
              <a:rPr lang="de-DE" sz="1600" dirty="0"/>
              <a:t> </a:t>
            </a:r>
            <a:r>
              <a:rPr lang="de-DE" sz="1600" dirty="0" err="1"/>
              <a:t>hand</a:t>
            </a:r>
            <a:r>
              <a:rPr lang="de-DE" sz="1600" dirty="0"/>
              <a:t> </a:t>
            </a:r>
            <a:r>
              <a:rPr lang="de-DE" sz="1600" dirty="0" err="1"/>
              <a:t>menu</a:t>
            </a:r>
            <a:r>
              <a:rPr lang="de-DE" sz="1600" dirty="0"/>
              <a:t>:</a:t>
            </a:r>
          </a:p>
          <a:p>
            <a:r>
              <a:rPr lang="de-DE" sz="1600" dirty="0"/>
              <a:t>1) Select a </a:t>
            </a:r>
            <a:r>
              <a:rPr lang="de-DE" sz="1600" dirty="0" err="1"/>
              <a:t>programme</a:t>
            </a:r>
            <a:r>
              <a:rPr lang="de-DE" sz="1600" dirty="0"/>
              <a:t> – </a:t>
            </a:r>
            <a:r>
              <a:rPr lang="de-DE" sz="1600" dirty="0" err="1">
                <a:solidFill>
                  <a:srgbClr val="024EA2"/>
                </a:solidFill>
              </a:rPr>
              <a:t>Horizon</a:t>
            </a:r>
            <a:r>
              <a:rPr lang="de-DE" sz="1600" dirty="0">
                <a:solidFill>
                  <a:srgbClr val="024EA2"/>
                </a:solidFill>
              </a:rPr>
              <a:t> Europe</a:t>
            </a:r>
          </a:p>
          <a:p>
            <a:r>
              <a:rPr lang="de-DE" sz="1600" dirty="0"/>
              <a:t>2) Programme </a:t>
            </a:r>
            <a:r>
              <a:rPr lang="de-DE" sz="1600" dirty="0" err="1"/>
              <a:t>part</a:t>
            </a:r>
            <a:endParaRPr lang="de-AT" sz="1600" dirty="0"/>
          </a:p>
        </p:txBody>
      </p:sp>
      <p:sp>
        <p:nvSpPr>
          <p:cNvPr id="4" name="Pfeil nach rechts 3"/>
          <p:cNvSpPr/>
          <p:nvPr/>
        </p:nvSpPr>
        <p:spPr>
          <a:xfrm>
            <a:off x="2176272" y="5010912"/>
            <a:ext cx="519989" cy="4297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3234181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273D94F-15F9-406F-A0FB-988FEC94234C}"/>
              </a:ext>
            </a:extLst>
          </p:cNvPr>
          <p:cNvSpPr txBox="1">
            <a:spLocks/>
          </p:cNvSpPr>
          <p:nvPr/>
        </p:nvSpPr>
        <p:spPr>
          <a:xfrm>
            <a:off x="1828875" y="196833"/>
            <a:ext cx="10102440" cy="917538"/>
          </a:xfrm>
          <a:prstGeom prst="rect">
            <a:avLst/>
          </a:prstGeom>
        </p:spPr>
        <p:txBody>
          <a:bodyPr vert="horz" wrap="square" lIns="91440" tIns="45720" rIns="91440" bIns="0" rtlCol="0" anchor="t" anchorCtr="0">
            <a:noAutofit/>
          </a:bodyPr>
          <a:lstStyle>
            <a:lvl1pPr algn="l" defTabSz="914400" rtl="0" eaLnBrk="1" latinLnBrk="0" hangingPunct="1">
              <a:lnSpc>
                <a:spcPct val="100000"/>
              </a:lnSpc>
              <a:spcBef>
                <a:spcPct val="0"/>
              </a:spcBef>
              <a:buNone/>
              <a:defRPr sz="3600" b="1" kern="1200">
                <a:solidFill>
                  <a:schemeClr val="accent2"/>
                </a:solidFill>
                <a:latin typeface="+mj-lt"/>
                <a:ea typeface="+mj-ea"/>
                <a:cs typeface="+mj-cs"/>
              </a:defRPr>
            </a:lvl1pPr>
          </a:lstStyle>
          <a:p>
            <a:r>
              <a:rPr lang="en-GB" sz="2500" dirty="0">
                <a:solidFill>
                  <a:schemeClr val="bg1"/>
                </a:solidFill>
                <a:latin typeface="Calibri" panose="020F0502020204030204" pitchFamily="34" charset="0"/>
                <a:cs typeface="Calibri" panose="020F0502020204030204" pitchFamily="34" charset="0"/>
              </a:rPr>
              <a:t>International cooperation in Horizon Europe Work Programme 2021-2022</a:t>
            </a:r>
          </a:p>
        </p:txBody>
      </p:sp>
      <p:sp>
        <p:nvSpPr>
          <p:cNvPr id="13" name="Inhaltsplatzhalter 2"/>
          <p:cNvSpPr txBox="1">
            <a:spLocks/>
          </p:cNvSpPr>
          <p:nvPr/>
        </p:nvSpPr>
        <p:spPr bwMode="auto">
          <a:xfrm>
            <a:off x="716154" y="1876721"/>
            <a:ext cx="7974135" cy="399025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80975" indent="-180975" algn="l" rtl="0" eaLnBrk="0" fontAlgn="base" hangingPunct="0">
              <a:spcBef>
                <a:spcPct val="20000"/>
              </a:spcBef>
              <a:spcAft>
                <a:spcPts val="600"/>
              </a:spcAft>
              <a:buClr>
                <a:srgbClr val="CD5A57"/>
              </a:buClr>
              <a:buSzPct val="120000"/>
              <a:buFont typeface="Arial" panose="020B0604020202020204" pitchFamily="34" charset="0"/>
              <a:buChar char="•"/>
              <a:defRPr sz="1600" i="0">
                <a:solidFill>
                  <a:schemeClr val="tx1">
                    <a:lumMod val="85000"/>
                    <a:lumOff val="15000"/>
                  </a:schemeClr>
                </a:solidFill>
                <a:latin typeface="+mn-lt"/>
                <a:ea typeface="+mn-ea"/>
                <a:cs typeface="+mn-cs"/>
              </a:defRPr>
            </a:lvl1pPr>
            <a:lvl2pPr marL="266700" indent="-266700" algn="l" rtl="0" eaLnBrk="0" fontAlgn="base" hangingPunct="0">
              <a:spcBef>
                <a:spcPct val="20000"/>
              </a:spcBef>
              <a:spcAft>
                <a:spcPct val="0"/>
              </a:spcAft>
              <a:buClr>
                <a:srgbClr val="C20016"/>
              </a:buClr>
              <a:buChar char="•"/>
              <a:defRPr sz="1800" b="1">
                <a:solidFill>
                  <a:schemeClr val="tx1">
                    <a:lumMod val="65000"/>
                    <a:lumOff val="35000"/>
                  </a:schemeClr>
                </a:solidFill>
                <a:latin typeface="+mn-lt"/>
              </a:defRPr>
            </a:lvl2pPr>
            <a:lvl3pPr marL="361950" indent="-180975" algn="l" rtl="0" eaLnBrk="0" fontAlgn="base" hangingPunct="0">
              <a:spcBef>
                <a:spcPct val="20000"/>
              </a:spcBef>
              <a:spcAft>
                <a:spcPts val="600"/>
              </a:spcAft>
              <a:buFontTx/>
              <a:buChar char="-"/>
              <a:defRPr sz="1400">
                <a:solidFill>
                  <a:schemeClr val="tx1">
                    <a:lumMod val="85000"/>
                    <a:lumOff val="15000"/>
                  </a:schemeClr>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a:spcAft>
                <a:spcPts val="1200"/>
              </a:spcAft>
              <a:buClr>
                <a:schemeClr val="accent1"/>
              </a:buClr>
            </a:pPr>
            <a:r>
              <a:rPr lang="de-DE" kern="0" dirty="0" err="1">
                <a:solidFill>
                  <a:schemeClr val="tx1"/>
                </a:solidFill>
              </a:rPr>
              <a:t>Introduction</a:t>
            </a:r>
            <a:r>
              <a:rPr lang="de-DE" kern="0" dirty="0">
                <a:solidFill>
                  <a:schemeClr val="tx1"/>
                </a:solidFill>
              </a:rPr>
              <a:t> </a:t>
            </a:r>
          </a:p>
          <a:p>
            <a:pPr>
              <a:buClr>
                <a:schemeClr val="accent1"/>
              </a:buClr>
            </a:pPr>
            <a:r>
              <a:rPr lang="de-DE" kern="0" dirty="0" err="1">
                <a:solidFill>
                  <a:schemeClr val="tx1"/>
                </a:solidFill>
              </a:rPr>
              <a:t>Overview</a:t>
            </a:r>
            <a:r>
              <a:rPr lang="de-DE" kern="0" dirty="0">
                <a:solidFill>
                  <a:schemeClr val="tx1"/>
                </a:solidFill>
              </a:rPr>
              <a:t> </a:t>
            </a:r>
            <a:r>
              <a:rPr lang="de-DE" kern="0" dirty="0" err="1">
                <a:solidFill>
                  <a:schemeClr val="tx1"/>
                </a:solidFill>
              </a:rPr>
              <a:t>of</a:t>
            </a:r>
            <a:r>
              <a:rPr lang="de-DE" kern="0" dirty="0">
                <a:solidFill>
                  <a:schemeClr val="tx1"/>
                </a:solidFill>
              </a:rPr>
              <a:t> </a:t>
            </a:r>
            <a:r>
              <a:rPr lang="de-DE" kern="0" dirty="0" err="1">
                <a:solidFill>
                  <a:schemeClr val="tx1"/>
                </a:solidFill>
              </a:rPr>
              <a:t>the</a:t>
            </a:r>
            <a:r>
              <a:rPr lang="de-DE" kern="0" dirty="0">
                <a:solidFill>
                  <a:schemeClr val="tx1"/>
                </a:solidFill>
              </a:rPr>
              <a:t> </a:t>
            </a:r>
            <a:r>
              <a:rPr lang="de-DE" kern="0" dirty="0" err="1">
                <a:solidFill>
                  <a:schemeClr val="tx1"/>
                </a:solidFill>
              </a:rPr>
              <a:t>scheduled</a:t>
            </a:r>
            <a:r>
              <a:rPr lang="de-DE" kern="0" dirty="0">
                <a:solidFill>
                  <a:schemeClr val="tx1"/>
                </a:solidFill>
              </a:rPr>
              <a:t> </a:t>
            </a:r>
            <a:r>
              <a:rPr lang="de-DE" kern="0" dirty="0" err="1">
                <a:solidFill>
                  <a:schemeClr val="tx1"/>
                </a:solidFill>
              </a:rPr>
              <a:t>call</a:t>
            </a:r>
            <a:r>
              <a:rPr lang="de-DE" kern="0" dirty="0">
                <a:solidFill>
                  <a:schemeClr val="tx1"/>
                </a:solidFill>
              </a:rPr>
              <a:t>(s)  </a:t>
            </a:r>
          </a:p>
          <a:p>
            <a:pPr lvl="1">
              <a:spcAft>
                <a:spcPts val="1200"/>
              </a:spcAft>
              <a:buClr>
                <a:schemeClr val="accent1"/>
              </a:buClr>
            </a:pPr>
            <a:r>
              <a:rPr lang="de-DE" sz="1600" kern="0" dirty="0">
                <a:solidFill>
                  <a:schemeClr val="accent1"/>
                </a:solidFill>
              </a:rPr>
              <a:t>Description of </a:t>
            </a:r>
            <a:r>
              <a:rPr lang="de-DE" sz="1600" kern="0" dirty="0" err="1">
                <a:solidFill>
                  <a:schemeClr val="accent1"/>
                </a:solidFill>
              </a:rPr>
              <a:t>the</a:t>
            </a:r>
            <a:r>
              <a:rPr lang="de-DE" sz="1600" kern="0" dirty="0">
                <a:solidFill>
                  <a:schemeClr val="accent1"/>
                </a:solidFill>
              </a:rPr>
              <a:t> </a:t>
            </a:r>
            <a:r>
              <a:rPr lang="de-DE" sz="1600" kern="0" dirty="0" err="1">
                <a:solidFill>
                  <a:schemeClr val="accent1"/>
                </a:solidFill>
              </a:rPr>
              <a:t>topics</a:t>
            </a:r>
            <a:endParaRPr lang="de-DE" sz="1600" kern="0" dirty="0">
              <a:solidFill>
                <a:schemeClr val="accent1"/>
              </a:solidFill>
            </a:endParaRPr>
          </a:p>
          <a:p>
            <a:pPr lvl="1">
              <a:spcAft>
                <a:spcPts val="1200"/>
              </a:spcAft>
              <a:buClr>
                <a:schemeClr val="accent1"/>
              </a:buClr>
            </a:pPr>
            <a:r>
              <a:rPr lang="de-DE" sz="1600" kern="0" dirty="0">
                <a:solidFill>
                  <a:schemeClr val="accent1"/>
                </a:solidFill>
              </a:rPr>
              <a:t>Call Key </a:t>
            </a:r>
            <a:r>
              <a:rPr lang="de-DE" sz="1600" kern="0" dirty="0" err="1">
                <a:solidFill>
                  <a:schemeClr val="accent1"/>
                </a:solidFill>
              </a:rPr>
              <a:t>data</a:t>
            </a:r>
            <a:r>
              <a:rPr lang="de-DE" sz="1600" kern="0" dirty="0">
                <a:solidFill>
                  <a:schemeClr val="accent1"/>
                </a:solidFill>
              </a:rPr>
              <a:t>:</a:t>
            </a:r>
          </a:p>
          <a:p>
            <a:pPr lvl="2"/>
            <a:r>
              <a:rPr lang="de-DE" sz="1600" kern="0" dirty="0" err="1">
                <a:solidFill>
                  <a:schemeClr val="tx1"/>
                </a:solidFill>
              </a:rPr>
              <a:t>Opening</a:t>
            </a:r>
            <a:r>
              <a:rPr lang="de-DE" sz="1600" kern="0" dirty="0">
                <a:solidFill>
                  <a:schemeClr val="tx1"/>
                </a:solidFill>
              </a:rPr>
              <a:t> </a:t>
            </a:r>
            <a:r>
              <a:rPr lang="de-DE" sz="1600" kern="0" dirty="0" err="1">
                <a:solidFill>
                  <a:schemeClr val="tx1"/>
                </a:solidFill>
              </a:rPr>
              <a:t>date</a:t>
            </a:r>
            <a:r>
              <a:rPr lang="de-DE" sz="1600" kern="0" dirty="0">
                <a:solidFill>
                  <a:schemeClr val="tx1"/>
                </a:solidFill>
              </a:rPr>
              <a:t>, </a:t>
            </a:r>
            <a:r>
              <a:rPr lang="de-DE" sz="1600" kern="0" dirty="0" err="1">
                <a:solidFill>
                  <a:schemeClr val="tx1"/>
                </a:solidFill>
              </a:rPr>
              <a:t>deadline</a:t>
            </a:r>
            <a:endParaRPr lang="de-DE" sz="1600" kern="0" dirty="0">
              <a:solidFill>
                <a:schemeClr val="tx1"/>
              </a:solidFill>
            </a:endParaRPr>
          </a:p>
          <a:p>
            <a:pPr lvl="2"/>
            <a:r>
              <a:rPr lang="de-DE" sz="1600" kern="0" dirty="0">
                <a:solidFill>
                  <a:schemeClr val="tx1"/>
                </a:solidFill>
              </a:rPr>
              <a:t>Type </a:t>
            </a:r>
            <a:r>
              <a:rPr lang="de-DE" sz="1600" kern="0" dirty="0" err="1">
                <a:solidFill>
                  <a:schemeClr val="tx1"/>
                </a:solidFill>
              </a:rPr>
              <a:t>of</a:t>
            </a:r>
            <a:r>
              <a:rPr lang="de-DE" sz="1600" kern="0" dirty="0">
                <a:solidFill>
                  <a:schemeClr val="tx1"/>
                </a:solidFill>
              </a:rPr>
              <a:t> Action (RIA, CSA, IA, </a:t>
            </a:r>
            <a:r>
              <a:rPr lang="de-DE" sz="1600" kern="0" dirty="0" err="1">
                <a:solidFill>
                  <a:schemeClr val="tx1"/>
                </a:solidFill>
              </a:rPr>
              <a:t>etc</a:t>
            </a:r>
            <a:r>
              <a:rPr lang="de-DE" sz="1600" kern="0" dirty="0">
                <a:solidFill>
                  <a:schemeClr val="tx1"/>
                </a:solidFill>
              </a:rPr>
              <a:t>)</a:t>
            </a:r>
          </a:p>
          <a:p>
            <a:pPr lvl="2"/>
            <a:r>
              <a:rPr lang="de-DE" sz="1600" kern="0" dirty="0" err="1">
                <a:solidFill>
                  <a:schemeClr val="tx1"/>
                </a:solidFill>
              </a:rPr>
              <a:t>indicative</a:t>
            </a:r>
            <a:r>
              <a:rPr lang="de-DE" sz="1600" kern="0" dirty="0">
                <a:solidFill>
                  <a:schemeClr val="tx1"/>
                </a:solidFill>
              </a:rPr>
              <a:t> </a:t>
            </a:r>
            <a:r>
              <a:rPr lang="de-DE" sz="1600" kern="0" dirty="0" err="1">
                <a:solidFill>
                  <a:schemeClr val="tx1"/>
                </a:solidFill>
              </a:rPr>
              <a:t>budget</a:t>
            </a:r>
            <a:r>
              <a:rPr lang="de-DE" sz="1600" kern="0" dirty="0">
                <a:solidFill>
                  <a:schemeClr val="tx1"/>
                </a:solidFill>
              </a:rPr>
              <a:t> per Topic/Call</a:t>
            </a:r>
          </a:p>
          <a:p>
            <a:pPr lvl="2"/>
            <a:r>
              <a:rPr lang="de-DE" sz="1600" kern="0" dirty="0" err="1">
                <a:solidFill>
                  <a:schemeClr val="tx1"/>
                </a:solidFill>
              </a:rPr>
              <a:t>one</a:t>
            </a:r>
            <a:r>
              <a:rPr lang="de-DE" sz="1600" kern="0" dirty="0">
                <a:solidFill>
                  <a:schemeClr val="tx1"/>
                </a:solidFill>
              </a:rPr>
              <a:t>-stage/</a:t>
            </a:r>
            <a:r>
              <a:rPr lang="de-DE" sz="1600" kern="0" dirty="0" err="1">
                <a:solidFill>
                  <a:schemeClr val="tx1"/>
                </a:solidFill>
              </a:rPr>
              <a:t>two</a:t>
            </a:r>
            <a:r>
              <a:rPr lang="de-DE" sz="1600" kern="0" dirty="0">
                <a:solidFill>
                  <a:schemeClr val="tx1"/>
                </a:solidFill>
              </a:rPr>
              <a:t>-stage </a:t>
            </a:r>
            <a:r>
              <a:rPr lang="de-DE" sz="1600" kern="0" dirty="0" err="1">
                <a:solidFill>
                  <a:schemeClr val="tx1"/>
                </a:solidFill>
              </a:rPr>
              <a:t>procedure</a:t>
            </a:r>
            <a:endParaRPr lang="de-DE" sz="1600" kern="0" dirty="0">
              <a:solidFill>
                <a:schemeClr val="tx1"/>
              </a:solidFill>
            </a:endParaRPr>
          </a:p>
          <a:p>
            <a:pPr lvl="2">
              <a:spcAft>
                <a:spcPts val="1200"/>
              </a:spcAft>
            </a:pPr>
            <a:r>
              <a:rPr lang="de-DE" sz="1600" kern="0" dirty="0" err="1">
                <a:solidFill>
                  <a:schemeClr val="tx1"/>
                </a:solidFill>
              </a:rPr>
              <a:t>indicative</a:t>
            </a:r>
            <a:r>
              <a:rPr lang="de-DE" sz="1600" kern="0" dirty="0">
                <a:solidFill>
                  <a:schemeClr val="tx1"/>
                </a:solidFill>
              </a:rPr>
              <a:t> </a:t>
            </a:r>
            <a:r>
              <a:rPr lang="de-DE" sz="1600" kern="0" dirty="0" err="1">
                <a:solidFill>
                  <a:schemeClr val="tx1"/>
                </a:solidFill>
              </a:rPr>
              <a:t>date</a:t>
            </a:r>
            <a:r>
              <a:rPr lang="de-DE" sz="1600" kern="0" dirty="0">
                <a:solidFill>
                  <a:schemeClr val="tx1"/>
                </a:solidFill>
              </a:rPr>
              <a:t> </a:t>
            </a:r>
            <a:r>
              <a:rPr lang="de-DE" sz="1600" kern="0" dirty="0" err="1">
                <a:solidFill>
                  <a:schemeClr val="tx1"/>
                </a:solidFill>
              </a:rPr>
              <a:t>for</a:t>
            </a:r>
            <a:r>
              <a:rPr lang="de-DE" sz="1600" kern="0" dirty="0">
                <a:solidFill>
                  <a:schemeClr val="tx1"/>
                </a:solidFill>
              </a:rPr>
              <a:t> </a:t>
            </a:r>
            <a:r>
              <a:rPr lang="de-DE" sz="1600" kern="0" dirty="0" err="1">
                <a:solidFill>
                  <a:schemeClr val="tx1"/>
                </a:solidFill>
              </a:rPr>
              <a:t>evaluation</a:t>
            </a:r>
            <a:r>
              <a:rPr lang="de-DE" sz="1600" kern="0" dirty="0">
                <a:solidFill>
                  <a:schemeClr val="tx1"/>
                </a:solidFill>
              </a:rPr>
              <a:t> </a:t>
            </a:r>
            <a:r>
              <a:rPr lang="de-DE" sz="1600" kern="0" dirty="0" err="1">
                <a:solidFill>
                  <a:schemeClr val="tx1"/>
                </a:solidFill>
              </a:rPr>
              <a:t>outcome</a:t>
            </a:r>
            <a:r>
              <a:rPr lang="de-DE" sz="1600" kern="0" dirty="0">
                <a:solidFill>
                  <a:schemeClr val="tx1"/>
                </a:solidFill>
              </a:rPr>
              <a:t> &amp; </a:t>
            </a:r>
            <a:r>
              <a:rPr lang="de-DE" sz="1600" kern="0" dirty="0" err="1">
                <a:solidFill>
                  <a:schemeClr val="tx1"/>
                </a:solidFill>
              </a:rPr>
              <a:t>grant</a:t>
            </a:r>
            <a:r>
              <a:rPr lang="de-DE" sz="1600" kern="0" dirty="0">
                <a:solidFill>
                  <a:schemeClr val="tx1"/>
                </a:solidFill>
              </a:rPr>
              <a:t> </a:t>
            </a:r>
            <a:r>
              <a:rPr lang="de-DE" sz="1600" kern="0" dirty="0" err="1">
                <a:solidFill>
                  <a:schemeClr val="tx1"/>
                </a:solidFill>
              </a:rPr>
              <a:t>signing</a:t>
            </a:r>
            <a:endParaRPr lang="de-DE" sz="1600" kern="0" dirty="0">
              <a:solidFill>
                <a:schemeClr val="tx1"/>
              </a:solidFill>
            </a:endParaRPr>
          </a:p>
          <a:p>
            <a:pPr>
              <a:buClr>
                <a:schemeClr val="accent1"/>
              </a:buClr>
            </a:pPr>
            <a:r>
              <a:rPr lang="de-DE" kern="0" dirty="0">
                <a:solidFill>
                  <a:schemeClr val="tx1"/>
                </a:solidFill>
              </a:rPr>
              <a:t>Budget</a:t>
            </a:r>
          </a:p>
          <a:p>
            <a:endParaRPr lang="de-DE" kern="0" dirty="0"/>
          </a:p>
        </p:txBody>
      </p:sp>
      <p:sp>
        <p:nvSpPr>
          <p:cNvPr id="14" name="Titolo 1"/>
          <p:cNvSpPr txBox="1">
            <a:spLocks/>
          </p:cNvSpPr>
          <p:nvPr/>
        </p:nvSpPr>
        <p:spPr bwMode="auto">
          <a:xfrm>
            <a:off x="716154" y="538307"/>
            <a:ext cx="8676456" cy="5760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marL="358775" indent="-358775" algn="l" rtl="0" eaLnBrk="0" fontAlgn="base" hangingPunct="0">
              <a:spcBef>
                <a:spcPct val="0"/>
              </a:spcBef>
              <a:spcAft>
                <a:spcPct val="0"/>
              </a:spcAft>
              <a:defRPr sz="2200" b="1">
                <a:solidFill>
                  <a:srgbClr val="578DA3"/>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endParaRPr lang="en-GB" sz="2400" kern="0" dirty="0">
              <a:solidFill>
                <a:schemeClr val="bg2">
                  <a:lumMod val="50000"/>
                </a:schemeClr>
              </a:solidFill>
            </a:endParaRPr>
          </a:p>
          <a:p>
            <a:r>
              <a:rPr lang="en-GB" sz="2400" kern="0" dirty="0">
                <a:solidFill>
                  <a:schemeClr val="accent2"/>
                </a:solidFill>
              </a:rPr>
              <a:t>2. How to find a call? (II)</a:t>
            </a:r>
          </a:p>
          <a:p>
            <a:endParaRPr lang="en-GB" sz="2400" kern="0" dirty="0">
              <a:solidFill>
                <a:schemeClr val="bg2">
                  <a:lumMod val="50000"/>
                </a:schemeClr>
              </a:solidFill>
            </a:endParaRPr>
          </a:p>
          <a:p>
            <a:r>
              <a:rPr lang="en-GB" sz="2400" kern="0" dirty="0">
                <a:solidFill>
                  <a:schemeClr val="bg2">
                    <a:lumMod val="50000"/>
                  </a:schemeClr>
                </a:solidFill>
              </a:rPr>
              <a:t>What information do thematic </a:t>
            </a:r>
          </a:p>
          <a:p>
            <a:r>
              <a:rPr lang="en-GB" sz="2400" kern="0" dirty="0">
                <a:solidFill>
                  <a:schemeClr val="bg2">
                    <a:lumMod val="50000"/>
                  </a:schemeClr>
                </a:solidFill>
              </a:rPr>
              <a:t>work programmes provide?</a:t>
            </a:r>
          </a:p>
        </p:txBody>
      </p:sp>
      <p:sp>
        <p:nvSpPr>
          <p:cNvPr id="15" name="Rechteck 14">
            <a:extLst>
              <a:ext uri="{FF2B5EF4-FFF2-40B4-BE49-F238E27FC236}">
                <a16:creationId xmlns:a16="http://schemas.microsoft.com/office/drawing/2014/main" id="{39541ACF-54AD-F948-8603-332E92BA2154}"/>
              </a:ext>
            </a:extLst>
          </p:cNvPr>
          <p:cNvSpPr/>
          <p:nvPr/>
        </p:nvSpPr>
        <p:spPr>
          <a:xfrm>
            <a:off x="420620" y="6035353"/>
            <a:ext cx="8113722" cy="646331"/>
          </a:xfrm>
          <a:prstGeom prst="rect">
            <a:avLst/>
          </a:prstGeom>
        </p:spPr>
        <p:txBody>
          <a:bodyPr wrap="square">
            <a:spAutoFit/>
          </a:bodyPr>
          <a:lstStyle/>
          <a:p>
            <a:r>
              <a:rPr lang="de-DE" dirty="0">
                <a:hlinkClick r:id="rId2"/>
              </a:rPr>
              <a:t>https://ec.europa.eu/info/funding-tenders/opportunities/portal/screen/how-to-participate/reference-documents;programCode=HORIZON</a:t>
            </a:r>
            <a:r>
              <a:rPr lang="de-DE" dirty="0"/>
              <a:t> </a:t>
            </a:r>
          </a:p>
        </p:txBody>
      </p:sp>
      <p:pic>
        <p:nvPicPr>
          <p:cNvPr id="2" name="Grafik 1"/>
          <p:cNvPicPr>
            <a:picLocks noChangeAspect="1"/>
          </p:cNvPicPr>
          <p:nvPr/>
        </p:nvPicPr>
        <p:blipFill>
          <a:blip r:embed="rId3"/>
          <a:stretch>
            <a:fillRect/>
          </a:stretch>
        </p:blipFill>
        <p:spPr>
          <a:xfrm>
            <a:off x="5426668" y="1539963"/>
            <a:ext cx="2906853" cy="3420155"/>
          </a:xfrm>
          <a:prstGeom prst="rect">
            <a:avLst/>
          </a:prstGeom>
        </p:spPr>
      </p:pic>
      <p:pic>
        <p:nvPicPr>
          <p:cNvPr id="3" name="Grafik 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534341" y="114953"/>
            <a:ext cx="3396974" cy="6398352"/>
          </a:xfrm>
          <a:prstGeom prst="rect">
            <a:avLst/>
          </a:prstGeom>
        </p:spPr>
      </p:pic>
    </p:spTree>
    <p:extLst>
      <p:ext uri="{BB962C8B-B14F-4D97-AF65-F5344CB8AC3E}">
        <p14:creationId xmlns:p14="http://schemas.microsoft.com/office/powerpoint/2010/main" val="229113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Effect transition="in" filter="wipe(left)">
                                      <p:cBhvr>
                                        <p:cTn id="14" dur="500"/>
                                        <p:tgtEl>
                                          <p:spTgt spid="1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Effect transition="in" filter="wipe(left)">
                                      <p:cBhvr>
                                        <p:cTn id="19" dur="500"/>
                                        <p:tgtEl>
                                          <p:spTgt spid="13">
                                            <p:txEl>
                                              <p:pRg st="1" end="1"/>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13">
                                            <p:txEl>
                                              <p:pRg st="2" end="2"/>
                                            </p:txEl>
                                          </p:spTgt>
                                        </p:tgtEl>
                                        <p:attrNameLst>
                                          <p:attrName>style.visibility</p:attrName>
                                        </p:attrNameLst>
                                      </p:cBhvr>
                                      <p:to>
                                        <p:strVal val="visible"/>
                                      </p:to>
                                    </p:set>
                                    <p:animEffect transition="in" filter="wipe(down)">
                                      <p:cBhvr>
                                        <p:cTn id="22" dur="500"/>
                                        <p:tgtEl>
                                          <p:spTgt spid="13">
                                            <p:txEl>
                                              <p:pRg st="2" end="2"/>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13">
                                            <p:txEl>
                                              <p:pRg st="3" end="3"/>
                                            </p:txEl>
                                          </p:spTgt>
                                        </p:tgtEl>
                                        <p:attrNameLst>
                                          <p:attrName>style.visibility</p:attrName>
                                        </p:attrNameLst>
                                      </p:cBhvr>
                                      <p:to>
                                        <p:strVal val="visible"/>
                                      </p:to>
                                    </p:set>
                                    <p:animEffect transition="in" filter="wipe(down)">
                                      <p:cBhvr>
                                        <p:cTn id="25" dur="500"/>
                                        <p:tgtEl>
                                          <p:spTgt spid="13">
                                            <p:txEl>
                                              <p:pRg st="3" end="3"/>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13">
                                            <p:txEl>
                                              <p:pRg st="4" end="4"/>
                                            </p:txEl>
                                          </p:spTgt>
                                        </p:tgtEl>
                                        <p:attrNameLst>
                                          <p:attrName>style.visibility</p:attrName>
                                        </p:attrNameLst>
                                      </p:cBhvr>
                                      <p:to>
                                        <p:strVal val="visible"/>
                                      </p:to>
                                    </p:set>
                                    <p:animEffect transition="in" filter="wipe(down)">
                                      <p:cBhvr>
                                        <p:cTn id="28" dur="500"/>
                                        <p:tgtEl>
                                          <p:spTgt spid="13">
                                            <p:txEl>
                                              <p:pRg st="4" end="4"/>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13">
                                            <p:txEl>
                                              <p:pRg st="5" end="5"/>
                                            </p:txEl>
                                          </p:spTgt>
                                        </p:tgtEl>
                                        <p:attrNameLst>
                                          <p:attrName>style.visibility</p:attrName>
                                        </p:attrNameLst>
                                      </p:cBhvr>
                                      <p:to>
                                        <p:strVal val="visible"/>
                                      </p:to>
                                    </p:set>
                                    <p:animEffect transition="in" filter="wipe(down)">
                                      <p:cBhvr>
                                        <p:cTn id="31" dur="500"/>
                                        <p:tgtEl>
                                          <p:spTgt spid="13">
                                            <p:txEl>
                                              <p:pRg st="5" end="5"/>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13">
                                            <p:txEl>
                                              <p:pRg st="6" end="6"/>
                                            </p:txEl>
                                          </p:spTgt>
                                        </p:tgtEl>
                                        <p:attrNameLst>
                                          <p:attrName>style.visibility</p:attrName>
                                        </p:attrNameLst>
                                      </p:cBhvr>
                                      <p:to>
                                        <p:strVal val="visible"/>
                                      </p:to>
                                    </p:set>
                                    <p:animEffect transition="in" filter="wipe(down)">
                                      <p:cBhvr>
                                        <p:cTn id="34" dur="500"/>
                                        <p:tgtEl>
                                          <p:spTgt spid="13">
                                            <p:txEl>
                                              <p:pRg st="6" end="6"/>
                                            </p:txEl>
                                          </p:spTgt>
                                        </p:tgtEl>
                                      </p:cBhvr>
                                    </p:animEffect>
                                  </p:childTnLst>
                                </p:cTn>
                              </p:par>
                              <p:par>
                                <p:cTn id="35" presetID="22" presetClass="entr" presetSubtype="4" fill="hold" nodeType="withEffect">
                                  <p:stCondLst>
                                    <p:cond delay="0"/>
                                  </p:stCondLst>
                                  <p:childTnLst>
                                    <p:set>
                                      <p:cBhvr>
                                        <p:cTn id="36" dur="1" fill="hold">
                                          <p:stCondLst>
                                            <p:cond delay="0"/>
                                          </p:stCondLst>
                                        </p:cTn>
                                        <p:tgtEl>
                                          <p:spTgt spid="13">
                                            <p:txEl>
                                              <p:pRg st="7" end="7"/>
                                            </p:txEl>
                                          </p:spTgt>
                                        </p:tgtEl>
                                        <p:attrNameLst>
                                          <p:attrName>style.visibility</p:attrName>
                                        </p:attrNameLst>
                                      </p:cBhvr>
                                      <p:to>
                                        <p:strVal val="visible"/>
                                      </p:to>
                                    </p:set>
                                    <p:animEffect transition="in" filter="wipe(down)">
                                      <p:cBhvr>
                                        <p:cTn id="37" dur="500"/>
                                        <p:tgtEl>
                                          <p:spTgt spid="13">
                                            <p:txEl>
                                              <p:pRg st="7" end="7"/>
                                            </p:txEl>
                                          </p:spTgt>
                                        </p:tgtEl>
                                      </p:cBhvr>
                                    </p:animEffect>
                                  </p:childTnLst>
                                </p:cTn>
                              </p:par>
                              <p:par>
                                <p:cTn id="38" presetID="22" presetClass="entr" presetSubtype="4" fill="hold" nodeType="withEffect">
                                  <p:stCondLst>
                                    <p:cond delay="0"/>
                                  </p:stCondLst>
                                  <p:childTnLst>
                                    <p:set>
                                      <p:cBhvr>
                                        <p:cTn id="39" dur="1" fill="hold">
                                          <p:stCondLst>
                                            <p:cond delay="0"/>
                                          </p:stCondLst>
                                        </p:cTn>
                                        <p:tgtEl>
                                          <p:spTgt spid="13">
                                            <p:txEl>
                                              <p:pRg st="8" end="8"/>
                                            </p:txEl>
                                          </p:spTgt>
                                        </p:tgtEl>
                                        <p:attrNameLst>
                                          <p:attrName>style.visibility</p:attrName>
                                        </p:attrNameLst>
                                      </p:cBhvr>
                                      <p:to>
                                        <p:strVal val="visible"/>
                                      </p:to>
                                    </p:set>
                                    <p:animEffect transition="in" filter="wipe(down)">
                                      <p:cBhvr>
                                        <p:cTn id="40" dur="500"/>
                                        <p:tgtEl>
                                          <p:spTgt spid="13">
                                            <p:txEl>
                                              <p:pRg st="8" end="8"/>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13">
                                            <p:txEl>
                                              <p:pRg st="9" end="9"/>
                                            </p:txEl>
                                          </p:spTgt>
                                        </p:tgtEl>
                                        <p:attrNameLst>
                                          <p:attrName>style.visibility</p:attrName>
                                        </p:attrNameLst>
                                      </p:cBhvr>
                                      <p:to>
                                        <p:strVal val="visible"/>
                                      </p:to>
                                    </p:set>
                                    <p:animEffect transition="in" filter="wipe(left)">
                                      <p:cBhvr>
                                        <p:cTn id="45" dur="500"/>
                                        <p:tgtEl>
                                          <p:spTgt spid="1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9">
      <a:dk1>
        <a:srgbClr val="4D4D4D"/>
      </a:dk1>
      <a:lt1>
        <a:srgbClr val="FFFFFF"/>
      </a:lt1>
      <a:dk2>
        <a:srgbClr val="034EA2"/>
      </a:dk2>
      <a:lt2>
        <a:srgbClr val="D3E8F9"/>
      </a:lt2>
      <a:accent1>
        <a:srgbClr val="F39E0C"/>
      </a:accent1>
      <a:accent2>
        <a:srgbClr val="931680"/>
      </a:accent2>
      <a:accent3>
        <a:srgbClr val="0F5364"/>
      </a:accent3>
      <a:accent4>
        <a:srgbClr val="B0D10E"/>
      </a:accent4>
      <a:accent5>
        <a:srgbClr val="A2D5D0"/>
      </a:accent5>
      <a:accent6>
        <a:srgbClr val="009EE0"/>
      </a:accent6>
      <a:hlink>
        <a:srgbClr val="034EA2"/>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 id="{9E25CBC4-264C-4E5F-8DDF-C73C2B944108}" vid="{63966CC3-CC63-46CF-BE8C-07ABBDCD622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FCABAE59C19A743988FE25DB6CBDB3C" ma:contentTypeVersion="2" ma:contentTypeDescription="Create a new document." ma:contentTypeScope="" ma:versionID="6886124de9e24b1c01ca471b719ed056">
  <xsd:schema xmlns:xsd="http://www.w3.org/2001/XMLSchema" xmlns:xs="http://www.w3.org/2001/XMLSchema" xmlns:p="http://schemas.microsoft.com/office/2006/metadata/properties" xmlns:ns2="d55c3c3b-2e15-41d7-a5f0-6899adff493c" targetNamespace="http://schemas.microsoft.com/office/2006/metadata/properties" ma:root="true" ma:fieldsID="82d5359497da998f85f3d192256615d7" ns2:_="">
    <xsd:import namespace="d55c3c3b-2e15-41d7-a5f0-6899adff493c"/>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5c3c3b-2e15-41d7-a5f0-6899adff493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E99B251-9E01-4275-9BDA-1253336E63DC}">
  <ds:schemaRefs>
    <ds:schemaRef ds:uri="http://schemas.microsoft.com/sharepoint/v3/contenttype/forms"/>
  </ds:schemaRefs>
</ds:datastoreItem>
</file>

<file path=customXml/itemProps2.xml><?xml version="1.0" encoding="utf-8"?>
<ds:datastoreItem xmlns:ds="http://schemas.openxmlformats.org/officeDocument/2006/customXml" ds:itemID="{2FFEF312-C9D4-4B07-9A8C-B6434B4224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5c3c3b-2e15-41d7-a5f0-6899adff49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264D1F9-E6D8-4C2E-986C-8485A10F33D9}">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4</TotalTime>
  <Words>2206</Words>
  <Application>Microsoft Office PowerPoint</Application>
  <PresentationFormat>Widescreen</PresentationFormat>
  <Paragraphs>167</Paragraphs>
  <Slides>25</Slides>
  <Notes>9</Notes>
  <HiddenSlides>4</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EC Square Sans Pro</vt:lpstr>
      <vt:lpstr>Symbol</vt:lpstr>
      <vt:lpstr>Times New Roman</vt:lpstr>
      <vt:lpstr>Office Theme</vt:lpstr>
      <vt:lpstr>PowerPoint Presentation</vt:lpstr>
      <vt:lpstr>Session 3: Decoding the Call</vt:lpstr>
      <vt:lpstr>1. Finding, understanding and analysing a call https://ec.europa.eu/info/funding-tenders/opportunities/portal/screen/programmes/horizon  https://ec.europa.eu/info/funding-tenders/opportunities/portal/screen/opportunities/topic-search </vt:lpstr>
      <vt:lpstr>Call example </vt:lpstr>
      <vt:lpstr>Glossary</vt:lpstr>
      <vt:lpstr>Glossary</vt:lpstr>
      <vt:lpstr>Glossary</vt:lpstr>
      <vt:lpstr>PowerPoint Presentation</vt:lpstr>
      <vt:lpstr>PowerPoint Presentation</vt:lpstr>
      <vt:lpstr>PowerPoint Presentation</vt:lpstr>
      <vt:lpstr>PowerPoint Presentation</vt:lpstr>
      <vt:lpstr>Deconstructing a call text </vt:lpstr>
      <vt:lpstr>Example:  </vt:lpstr>
      <vt:lpstr>Deconstructing a call text </vt:lpstr>
      <vt:lpstr>PowerPoint Presentation</vt:lpstr>
      <vt:lpstr>PowerPoint Presentation</vt:lpstr>
      <vt:lpstr>PowerPoint Presentation</vt:lpstr>
      <vt:lpstr>Call example </vt:lpstr>
      <vt:lpstr>Call example </vt:lpstr>
      <vt:lpstr>Call example </vt:lpstr>
      <vt:lpstr>Call  example </vt:lpstr>
      <vt:lpstr>PowerPoint Presentation</vt:lpstr>
      <vt:lpstr>GROUP WORK:  </vt:lpstr>
      <vt:lpstr>Contact us! </vt:lpstr>
      <vt:lpstr>PowerPoint Presentation</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ZACHARIADOU Eleftheria (RTD-EXT)</dc:creator>
  <cp:lastModifiedBy>George Bonas</cp:lastModifiedBy>
  <cp:revision>517</cp:revision>
  <cp:lastPrinted>2021-05-17T07:24:54Z</cp:lastPrinted>
  <dcterms:created xsi:type="dcterms:W3CDTF">2020-12-04T09:35:19Z</dcterms:created>
  <dcterms:modified xsi:type="dcterms:W3CDTF">2023-02-12T18:35:37Z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0x0101009FCABAE59C19A743988FE25DB6CBDB3C</vt:lpwstr>
  </property>
</Properties>
</file>